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9" r:id="rId3"/>
    <p:sldId id="282" r:id="rId4"/>
    <p:sldId id="283" r:id="rId5"/>
    <p:sldId id="284" r:id="rId6"/>
    <p:sldId id="285" r:id="rId7"/>
    <p:sldId id="286" r:id="rId8"/>
    <p:sldId id="28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1008" userDrawn="1">
          <p15:clr>
            <a:srgbClr val="A4A3A4"/>
          </p15:clr>
        </p15:guide>
        <p15:guide id="3" orient="horz" pos="3792" userDrawn="1">
          <p15:clr>
            <a:srgbClr val="A4A3A4"/>
          </p15:clr>
        </p15:guide>
        <p15:guide id="4" orient="horz" pos="1152" userDrawn="1">
          <p15:clr>
            <a:srgbClr val="A4A3A4"/>
          </p15:clr>
        </p15:guide>
        <p15:guide id="5" orient="horz" pos="3360" userDrawn="1">
          <p15:clr>
            <a:srgbClr val="A4A3A4"/>
          </p15:clr>
        </p15:guide>
        <p15:guide id="6" orient="horz" pos="3072" userDrawn="1">
          <p15:clr>
            <a:srgbClr val="A4A3A4"/>
          </p15:clr>
        </p15:guide>
        <p15:guide id="7" orient="horz" pos="864" userDrawn="1">
          <p15:clr>
            <a:srgbClr val="A4A3A4"/>
          </p15:clr>
        </p15:guide>
        <p15:guide id="8" orient="horz" pos="528" userDrawn="1">
          <p15:clr>
            <a:srgbClr val="A4A3A4"/>
          </p15:clr>
        </p15:guide>
        <p15:guide id="9" orient="horz" pos="2784" userDrawn="1">
          <p15:clr>
            <a:srgbClr val="A4A3A4"/>
          </p15:clr>
        </p15:guide>
        <p15:guide id="10" pos="3840" userDrawn="1">
          <p15:clr>
            <a:srgbClr val="A4A3A4"/>
          </p15:clr>
        </p15:guide>
        <p15:guide id="11" pos="959" userDrawn="1">
          <p15:clr>
            <a:srgbClr val="A4A3A4"/>
          </p15:clr>
        </p15:guide>
        <p15:guide id="12" pos="7009" userDrawn="1">
          <p15:clr>
            <a:srgbClr val="A4A3A4"/>
          </p15:clr>
        </p15:guide>
        <p15:guide id="13" pos="6721" userDrawn="1">
          <p15:clr>
            <a:srgbClr val="A4A3A4"/>
          </p15:clr>
        </p15:guide>
        <p15:guide id="14" pos="6144" userDrawn="1">
          <p15:clr>
            <a:srgbClr val="A4A3A4"/>
          </p15:clr>
        </p15:guide>
        <p15:guide id="15" pos="3984" userDrawn="1">
          <p15:clr>
            <a:srgbClr val="A4A3A4"/>
          </p15:clr>
        </p15:guide>
        <p15:guide id="16" pos="527" userDrawn="1">
          <p15:clr>
            <a:srgbClr val="A4A3A4"/>
          </p15:clr>
        </p15:guide>
        <p15:guide id="17" pos="715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660"/>
  </p:normalViewPr>
  <p:slideViewPr>
    <p:cSldViewPr>
      <p:cViewPr varScale="1">
        <p:scale>
          <a:sx n="72" d="100"/>
          <a:sy n="72" d="100"/>
        </p:scale>
        <p:origin x="564" y="78"/>
      </p:cViewPr>
      <p:guideLst>
        <p:guide orient="horz" pos="2160"/>
        <p:guide orient="horz" pos="1008"/>
        <p:guide orient="horz" pos="3792"/>
        <p:guide orient="horz" pos="1152"/>
        <p:guide orient="horz" pos="3360"/>
        <p:guide orient="horz" pos="3072"/>
        <p:guide orient="horz" pos="864"/>
        <p:guide orient="horz" pos="528"/>
        <p:guide orient="horz" pos="2784"/>
        <p:guide pos="3840"/>
        <p:guide pos="959"/>
        <p:guide pos="7009"/>
        <p:guide pos="6721"/>
        <p:guide pos="6144"/>
        <p:guide pos="3984"/>
        <p:guide pos="527"/>
        <p:guide pos="715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3552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4A7D21A-C535-4623-8186-E808A09DFF15}" type="datetime1">
              <a:rPr lang="es-ES" smtClean="0"/>
              <a:t>28/05/2020</a:t>
            </a:fld>
            <a:endParaRPr lang="es-ES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C119DBA-4540-49B3-8FA9-6259387ECF9E}" type="slidenum">
              <a:rPr lang="es-ES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876198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93EF6FB-F096-44F8-A2A9-4068F2F4E022}" type="datetime1">
              <a:rPr lang="es-ES" noProof="0" smtClean="0"/>
              <a:t>28/05/2020</a:t>
            </a:fld>
            <a:endParaRPr lang="es-ES" noProof="0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/>
              <a:t>Haga clic para modificar el estilo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3B36274-F2B9-4C45-BBB4-0EDF4CD651A7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1476885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3B36274-F2B9-4C45-BBB4-0EDF4CD651A7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45023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</p:spPr>
        <p:txBody>
          <a:bodyPr rtlCol="0"/>
          <a:lstStyle/>
          <a:p>
            <a:pPr rtl="0"/>
            <a:fld id="{E3B36274-F2B9-4C45-BBB4-0EDF4CD651A7}" type="slidenum">
              <a:rPr lang="es-ES" smtClean="0"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5466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5491B73-2ECD-4BA3-A980-C7E12752155D}" type="datetime1">
              <a:rPr lang="es-ES" noProof="0" smtClean="0"/>
              <a:t>28/05/2020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5137D0E-4A4F-4307-8994-C1891D747D59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681149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A0CEF92-C380-4F2B-A41B-F6E7AB04A7B8}" type="datetime1">
              <a:rPr lang="es-ES" noProof="0" smtClean="0"/>
              <a:t>28/05/2020</a:t>
            </a:fld>
            <a:endParaRPr lang="es-E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5137D0E-4A4F-4307-8994-C1891D747D59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17897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529463B-51A9-4137-813D-295D64AE82B1}" type="datetime1">
              <a:rPr lang="es-ES" noProof="0" smtClean="0"/>
              <a:t>28/05/2020</a:t>
            </a:fld>
            <a:endParaRPr lang="es-E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5137D0E-4A4F-4307-8994-C1891D747D59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008572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047C1ED-5DF3-479C-A1C8-50449A40F1E6}" type="datetime1">
              <a:rPr lang="es-ES" noProof="0" smtClean="0"/>
              <a:t>28/05/2020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5137D0E-4A4F-4307-8994-C1891D747D59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97759714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BEF682B-971E-4315-9FA5-6AD2F8C98349}" type="datetime1">
              <a:rPr lang="es-ES" noProof="0" smtClean="0"/>
              <a:t>28/05/2020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5137D0E-4A4F-4307-8994-C1891D747D59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572302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B56EC1B-8DDF-41DD-A575-F8B52486DF9A}" type="datetime1">
              <a:rPr lang="es-ES" noProof="0" smtClean="0"/>
              <a:t>28/05/2020</a:t>
            </a:fld>
            <a:endParaRPr lang="es-ES" noProof="0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5137D0E-4A4F-4307-8994-C1891D747D59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666252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24DCA53-E852-4FE4-8BFC-DCE8F365EBD0}" type="datetime1">
              <a:rPr lang="es-ES" noProof="0" smtClean="0"/>
              <a:t>28/05/2020</a:t>
            </a:fld>
            <a:endParaRPr lang="es-ES" noProof="0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5137D0E-4A4F-4307-8994-C1891D747D59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961088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ECEFB45-703E-4229-9D3B-6F359AB91707}" type="datetime1">
              <a:rPr lang="es-ES" noProof="0" smtClean="0"/>
              <a:t>28/05/2020</a:t>
            </a:fld>
            <a:endParaRPr lang="es-ES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5137D0E-4A4F-4307-8994-C1891D747D59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717590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F2EA7A2-6EF7-4E1C-B864-2C261FBFA50D}" type="datetime1">
              <a:rPr lang="es-ES" noProof="0" smtClean="0"/>
              <a:t>28/05/2020</a:t>
            </a:fld>
            <a:endParaRPr lang="es-E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5137D0E-4A4F-4307-8994-C1891D747D59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696177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53A4360-2BD0-4C99-A155-5F2F6775B7A5}" type="datetime1">
              <a:rPr lang="es-ES" noProof="0" smtClean="0"/>
              <a:t>28/05/2020</a:t>
            </a:fld>
            <a:endParaRPr lang="es-ES" noProof="0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5137D0E-4A4F-4307-8994-C1891D747D59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232098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047C1ED-5DF3-479C-A1C8-50449A40F1E6}" type="datetime1">
              <a:rPr lang="es-ES" noProof="0" smtClean="0"/>
              <a:t>28/05/2020</a:t>
            </a:fld>
            <a:endParaRPr lang="es-ES" noProof="0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5137D0E-4A4F-4307-8994-C1891D747D59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96228350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fld id="{B047C1ED-5DF3-479C-A1C8-50449A40F1E6}" type="datetime1">
              <a:rPr lang="es-ES" noProof="0" smtClean="0"/>
              <a:t>28/05/2020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pPr rtl="0"/>
            <a:fld id="{E5137D0E-4A4F-4307-8994-C1891D747D59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26854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creativecommons.org/licenses/by-nc-nd/3.0/" TargetMode="External"/><Relationship Id="rId4" Type="http://schemas.openxmlformats.org/officeDocument/2006/relationships/hyperlink" Target="http://lagrimas-detinta.blogspot.com/2011/07/resena-de-una-cancion-para-ti-de-sarah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10">
            <a:extLst>
              <a:ext uri="{FF2B5EF4-FFF2-40B4-BE49-F238E27FC236}">
                <a16:creationId xmlns:a16="http://schemas.microsoft.com/office/drawing/2014/main" id="{A7335839-C047-457D-8E0C-E4268E6E32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n 4" descr="Imagen que contiene dibujo&#10;&#10;Descripción generada automáticamente">
            <a:extLst>
              <a:ext uri="{FF2B5EF4-FFF2-40B4-BE49-F238E27FC236}">
                <a16:creationId xmlns:a16="http://schemas.microsoft.com/office/drawing/2014/main" id="{A38F56B9-7194-497C-A3D7-B137F1197E2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t="12279" r="-1" b="3429"/>
          <a:stretch/>
        </p:blipFill>
        <p:spPr>
          <a:xfrm>
            <a:off x="-3046" y="-1"/>
            <a:ext cx="12188932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EB1DDCC3-00A5-4610-994F-904F20C8EB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300114"/>
            <a:ext cx="4053525" cy="4257773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34557" y="1653703"/>
            <a:ext cx="3361953" cy="2470488"/>
          </a:xfrm>
        </p:spPr>
        <p:txBody>
          <a:bodyPr rtlCol="0">
            <a:normAutofit/>
          </a:bodyPr>
          <a:lstStyle/>
          <a:p>
            <a:pPr rtl="0"/>
            <a:r>
              <a:rPr lang="es-E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ANEXO: LA CANCIÓN</a:t>
            </a:r>
            <a:br>
              <a:rPr lang="es-ES" sz="2400" dirty="0">
                <a:solidFill>
                  <a:schemeClr val="tx1"/>
                </a:solidFill>
              </a:rPr>
            </a:br>
            <a:r>
              <a:rPr lang="es-ES" sz="2400" dirty="0">
                <a:solidFill>
                  <a:schemeClr val="tx1"/>
                </a:solidFill>
              </a:rPr>
              <a:t>____________________</a:t>
            </a:r>
            <a:br>
              <a:rPr lang="es-ES" sz="2400">
                <a:solidFill>
                  <a:schemeClr val="tx1"/>
                </a:solidFill>
              </a:rPr>
            </a:br>
            <a:r>
              <a:rPr lang="es-ES" sz="2400">
                <a:solidFill>
                  <a:schemeClr val="tx1"/>
                </a:solidFill>
              </a:rPr>
              <a:t>EDUCACIÓN </a:t>
            </a:r>
            <a:r>
              <a:rPr lang="es-ES" sz="2400" dirty="0">
                <a:solidFill>
                  <a:schemeClr val="tx1"/>
                </a:solidFill>
              </a:rPr>
              <a:t>BÁSICA</a:t>
            </a:r>
            <a:br>
              <a:rPr lang="es-ES" sz="2400" dirty="0">
                <a:solidFill>
                  <a:schemeClr val="tx1"/>
                </a:solidFill>
              </a:rPr>
            </a:br>
            <a:endParaRPr lang="es-ES" sz="2400" dirty="0">
              <a:solidFill>
                <a:schemeClr val="tx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64724" y="4260714"/>
            <a:ext cx="3331786" cy="1032093"/>
          </a:xfrm>
        </p:spPr>
        <p:txBody>
          <a:bodyPr rtlCol="0">
            <a:normAutofit/>
          </a:bodyPr>
          <a:lstStyle/>
          <a:p>
            <a:r>
              <a:rPr lang="es-CL" sz="15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Profesora: Melissa Márquez </a:t>
            </a:r>
          </a:p>
          <a:p>
            <a:endParaRPr lang="es-CL" sz="15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CL" sz="15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lenguaje@terminatusestudios.cl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8248F83-02B5-4840-BE89-43DE8A06AF53}"/>
              </a:ext>
            </a:extLst>
          </p:cNvPr>
          <p:cNvSpPr txBox="1"/>
          <p:nvPr/>
        </p:nvSpPr>
        <p:spPr>
          <a:xfrm>
            <a:off x="9644666" y="6657944"/>
            <a:ext cx="2544286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CL" sz="700">
                <a:solidFill>
                  <a:srgbClr val="FFFFFF"/>
                </a:solidFill>
                <a:hlinkClick r:id="rId4" tooltip="http://lagrimas-detinta.blogspot.com/2011/07/resena-de-una-cancion-para-ti-de-sarah.htm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Esta foto</a:t>
            </a:r>
            <a:r>
              <a:rPr lang="es-CL" sz="700">
                <a:solidFill>
                  <a:srgbClr val="FFFFFF"/>
                </a:solidFill>
              </a:rPr>
              <a:t> de Autor desconocido está bajo licencia </a:t>
            </a:r>
            <a:r>
              <a:rPr lang="es-CL" sz="700">
                <a:solidFill>
                  <a:srgbClr val="FFFFFF"/>
                </a:solidFill>
                <a:hlinkClick r:id="rId5" tooltip="https://creativecommons.org/licenses/by-nc-nd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BY-NC-ND</a:t>
            </a:r>
            <a:endParaRPr lang="es-CL" sz="700">
              <a:solidFill>
                <a:srgbClr val="FFFFFF"/>
              </a:solidFill>
            </a:endParaRPr>
          </a:p>
        </p:txBody>
      </p:sp>
      <p:pic>
        <p:nvPicPr>
          <p:cNvPr id="4098" name="Picture 2" descr="Termina tus estudios (@TerminaEstudios) | Twitter">
            <a:extLst>
              <a:ext uri="{FF2B5EF4-FFF2-40B4-BE49-F238E27FC236}">
                <a16:creationId xmlns:a16="http://schemas.microsoft.com/office/drawing/2014/main" id="{2885FD8A-A1E9-43B7-9F28-DDD9F63009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2885" y="0"/>
            <a:ext cx="3156067" cy="3156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65610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rtl="0">
              <a:lnSpc>
                <a:spcPct val="150000"/>
              </a:lnSpc>
            </a:pPr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¿QUÉ ES UNA CANCIÓN?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2C3917C-98A8-4557-9836-25A1F1098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9736" y="764704"/>
            <a:ext cx="7632848" cy="4960316"/>
          </a:xfrm>
        </p:spPr>
        <p:txBody>
          <a:bodyPr/>
          <a:lstStyle/>
          <a:p>
            <a:r>
              <a:rPr lang="es-CL" dirty="0"/>
              <a:t>La canción </a:t>
            </a:r>
            <a:r>
              <a:rPr lang="es-CL" sz="2400" b="1" dirty="0"/>
              <a:t>también es un texto</a:t>
            </a:r>
            <a:r>
              <a:rPr lang="es-CL" dirty="0"/>
              <a:t>, corresponde a</a:t>
            </a:r>
            <a:br>
              <a:rPr lang="es-CL" dirty="0"/>
            </a:br>
            <a:r>
              <a:rPr lang="es-CL" dirty="0"/>
              <a:t> </a:t>
            </a:r>
            <a:r>
              <a:rPr lang="es-CL" sz="2800" b="1" dirty="0"/>
              <a:t>un texto lírico </a:t>
            </a:r>
            <a:r>
              <a:rPr lang="es-CL" dirty="0"/>
              <a:t>que va </a:t>
            </a:r>
            <a:r>
              <a:rPr lang="es-CL" sz="2400" b="1" dirty="0"/>
              <a:t>acompañado con música o no</a:t>
            </a:r>
            <a:r>
              <a:rPr lang="es-CL" dirty="0"/>
              <a:t>, cuando este texto no se acompaña con ella se dice que es “a capella” y de igual forma va acompañada de una melodía. </a:t>
            </a:r>
          </a:p>
          <a:p>
            <a:pPr marL="0" indent="0">
              <a:buNone/>
            </a:pPr>
            <a:endParaRPr lang="es-CL" dirty="0"/>
          </a:p>
          <a:p>
            <a:r>
              <a:rPr lang="es-CL" dirty="0"/>
              <a:t>La canción tiene como </a:t>
            </a:r>
            <a:r>
              <a:rPr lang="es-CL" sz="2400" b="1" dirty="0"/>
              <a:t>propósito expresar sentimientos</a:t>
            </a:r>
            <a:r>
              <a:rPr lang="es-CL" dirty="0"/>
              <a:t>, donde el cantante expresa a través de su voz lo que el autor previamente ha escrito. 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89592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EF06B1-A649-47CF-AB3D-533193FDD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¿CÓMO ES SU ESTRUCTURA?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DB94B9B-ADCD-4B69-8B0B-318DB208B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7" y="188640"/>
            <a:ext cx="8069813" cy="6192688"/>
          </a:xfrm>
        </p:spPr>
        <p:txBody>
          <a:bodyPr>
            <a:normAutofit/>
          </a:bodyPr>
          <a:lstStyle/>
          <a:p>
            <a:pPr algn="just"/>
            <a:r>
              <a:rPr lang="es-CL" dirty="0"/>
              <a:t>Similar a la del poema, pero tiene partes identificables: </a:t>
            </a:r>
          </a:p>
          <a:p>
            <a:pPr marL="0" indent="0" algn="just">
              <a:buNone/>
            </a:pPr>
            <a:endParaRPr lang="es-CL" dirty="0"/>
          </a:p>
          <a:p>
            <a:pPr lvl="0" algn="just"/>
            <a:r>
              <a:rPr lang="es-CL" sz="2400" b="1" dirty="0"/>
              <a:t>INTRODUCCIÓN: </a:t>
            </a:r>
            <a:r>
              <a:rPr lang="es-CL" dirty="0"/>
              <a:t>Corresponde a la </a:t>
            </a:r>
            <a:r>
              <a:rPr lang="es-CL" b="1" dirty="0"/>
              <a:t>parte instrumental con la que inicia la canción</a:t>
            </a:r>
            <a:r>
              <a:rPr lang="es-CL" dirty="0"/>
              <a:t> y da el pie para que el cantante comience con la primera estrofa. La duración es variable, y no todas las canciones presentan introducción aunque es común que así sea. </a:t>
            </a:r>
          </a:p>
          <a:p>
            <a:pPr marL="0" lvl="0" indent="0" algn="just">
              <a:buNone/>
            </a:pPr>
            <a:endParaRPr lang="es-CL" dirty="0"/>
          </a:p>
          <a:p>
            <a:pPr lvl="0" algn="just"/>
            <a:r>
              <a:rPr lang="es-CL" sz="2400" b="1" dirty="0"/>
              <a:t>VERSO Y ESTROFA: </a:t>
            </a:r>
            <a:r>
              <a:rPr lang="es-CL" dirty="0"/>
              <a:t>Contempla la misma estructura que un poema. Y corresponde a </a:t>
            </a:r>
            <a:r>
              <a:rPr lang="es-CL" b="1" dirty="0"/>
              <a:t>cada frase de la canción y al conjunto de ellas</a:t>
            </a:r>
            <a:r>
              <a:rPr lang="es-CL" dirty="0"/>
              <a:t>, donde se va desarrollando la historia y éstas tienden a rimar entre ellas. </a:t>
            </a:r>
          </a:p>
          <a:p>
            <a:pPr marL="0" lvl="0" indent="0" algn="just">
              <a:buNone/>
            </a:pP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61409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57F6FE-E076-4DE0-9FC8-F95FC4D0F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04AFDBC-46AB-47DF-9936-14FE9C742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699340" cy="5120640"/>
          </a:xfrm>
        </p:spPr>
        <p:txBody>
          <a:bodyPr/>
          <a:lstStyle/>
          <a:p>
            <a:pPr lvl="0" algn="just"/>
            <a:r>
              <a:rPr lang="es-CL" sz="2400" b="1" dirty="0"/>
              <a:t>ESTRIBILLO:</a:t>
            </a:r>
            <a:r>
              <a:rPr lang="es-CL" dirty="0"/>
              <a:t> También llamado </a:t>
            </a:r>
            <a:r>
              <a:rPr lang="es-CL" sz="2400" b="1" dirty="0"/>
              <a:t>coro. </a:t>
            </a:r>
            <a:r>
              <a:rPr lang="es-CL" dirty="0"/>
              <a:t>Corresponde a la parte más importante de la canción, donde se concentra la idea principal. El coro es más corto que una estrofa, y puede repetirse a lo largo de la canción. </a:t>
            </a:r>
          </a:p>
          <a:p>
            <a:pPr marL="0" lvl="0" indent="0" algn="just">
              <a:buNone/>
            </a:pPr>
            <a:endParaRPr lang="es-CL" dirty="0"/>
          </a:p>
          <a:p>
            <a:pPr lvl="0" algn="just"/>
            <a:r>
              <a:rPr lang="es-CL" sz="2400" b="1" dirty="0"/>
              <a:t>CIERRE: </a:t>
            </a:r>
            <a:r>
              <a:rPr lang="es-CL" dirty="0"/>
              <a:t>Corresponde a la </a:t>
            </a:r>
            <a:r>
              <a:rPr lang="es-CL" b="1" dirty="0"/>
              <a:t>parte final de una canción</a:t>
            </a:r>
            <a:r>
              <a:rPr lang="es-CL" sz="1800" dirty="0"/>
              <a:t>, </a:t>
            </a:r>
            <a:r>
              <a:rPr lang="es-CL" dirty="0"/>
              <a:t>donde se da la conclusión y suele ser instrumental o repetir algún verso o el estribillo. </a:t>
            </a:r>
          </a:p>
          <a:p>
            <a:pPr marL="0" lvl="0" indent="0" algn="just">
              <a:buNone/>
            </a:pPr>
            <a:endParaRPr lang="es-CL" dirty="0"/>
          </a:p>
          <a:p>
            <a:pPr lvl="0" algn="just"/>
            <a:r>
              <a:rPr lang="es-CL" sz="2400" b="1" dirty="0"/>
              <a:t>ENLACES O PUENTES: </a:t>
            </a:r>
            <a:r>
              <a:rPr lang="es-CL" dirty="0"/>
              <a:t>Corresponde a las partes de la canción </a:t>
            </a:r>
            <a:br>
              <a:rPr lang="es-CL" dirty="0"/>
            </a:br>
            <a:r>
              <a:rPr lang="es-CL" dirty="0"/>
              <a:t>que hacen alusión  las </a:t>
            </a:r>
            <a:r>
              <a:rPr lang="es-CL" b="1" dirty="0"/>
              <a:t>partes instrumentales cortas </a:t>
            </a:r>
            <a:r>
              <a:rPr lang="es-CL" dirty="0"/>
              <a:t>que unen una estrofa con otra. 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49320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67554B-058F-4B60-81C5-C03C60503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¿CUÁLES SON SUS CARACTERÍSTICAS PRINCIPALES?</a:t>
            </a:r>
            <a:endParaRPr lang="es-CL" sz="2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498705-6A7C-4E48-8FFE-B0A6CF751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1. Presentan un </a:t>
            </a:r>
            <a:r>
              <a:rPr lang="es-CL" sz="2400" b="1" dirty="0"/>
              <a:t>estilo particular</a:t>
            </a:r>
            <a:r>
              <a:rPr lang="es-CL" dirty="0"/>
              <a:t>, que corresponde a la organización de sus componentes, ritmo, melodía y estilo musical.</a:t>
            </a:r>
          </a:p>
          <a:p>
            <a:pPr marL="0" indent="0">
              <a:buNone/>
            </a:pPr>
            <a:r>
              <a:rPr lang="es-CL" dirty="0"/>
              <a:t> </a:t>
            </a:r>
          </a:p>
          <a:p>
            <a:r>
              <a:rPr lang="es-CL" dirty="0"/>
              <a:t>2. </a:t>
            </a:r>
            <a:r>
              <a:rPr lang="es-CL" sz="2400" b="1" dirty="0"/>
              <a:t>Presenta carácter</a:t>
            </a:r>
            <a:r>
              <a:rPr lang="es-CL" dirty="0"/>
              <a:t>, que tiene que ver con el estado de ánimo que presenta la canción. </a:t>
            </a:r>
          </a:p>
          <a:p>
            <a:pPr marL="0" indent="0">
              <a:buNone/>
            </a:pPr>
            <a:endParaRPr lang="es-CL" dirty="0"/>
          </a:p>
          <a:p>
            <a:r>
              <a:rPr lang="es-CL" dirty="0"/>
              <a:t>3. </a:t>
            </a:r>
            <a:r>
              <a:rPr lang="es-CL" sz="2400" b="1" dirty="0"/>
              <a:t>Tiene objetivo, que hace alusión a la aplicación de la canción dentro de un contexto social</a:t>
            </a:r>
            <a:r>
              <a:rPr lang="es-CL" dirty="0"/>
              <a:t>, por ejemplo: utilizarla para escenas románticas en películas o series, spots publicitarios, bailar, entre otros. </a:t>
            </a:r>
          </a:p>
        </p:txBody>
      </p:sp>
    </p:spTree>
    <p:extLst>
      <p:ext uri="{BB962C8B-B14F-4D97-AF65-F5344CB8AC3E}">
        <p14:creationId xmlns:p14="http://schemas.microsoft.com/office/powerpoint/2010/main" val="2643343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61114C-EFBF-4CBA-8807-9C0E6BA68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4. Aparte de objetivo social, </a:t>
            </a:r>
            <a:r>
              <a:rPr lang="es-CL" sz="2400" b="1" dirty="0"/>
              <a:t>presenta una función, que apela a los sentimientos y a la historia que expresa</a:t>
            </a:r>
            <a:r>
              <a:rPr lang="es-CL" dirty="0"/>
              <a:t>, como por ejemplo: narrar una historia, describir paisajes, presentar una ideología, entre otras. </a:t>
            </a:r>
          </a:p>
          <a:p>
            <a:pPr marL="0" indent="0">
              <a:buNone/>
            </a:pPr>
            <a:endParaRPr lang="es-CL" dirty="0"/>
          </a:p>
          <a:p>
            <a:r>
              <a:rPr lang="es-CL" dirty="0"/>
              <a:t>5. </a:t>
            </a:r>
            <a:r>
              <a:rPr lang="es-CL" sz="2400" b="1" dirty="0"/>
              <a:t>Puede ser analizado</a:t>
            </a:r>
            <a:r>
              <a:rPr lang="es-CL" dirty="0"/>
              <a:t>, interpretando el mensaje que entrega el autor de la canción, sirve para distinguir la temática, identificar las emociones, y realizar una comprensión que va más allá que la simple audición. </a:t>
            </a:r>
          </a:p>
          <a:p>
            <a:endParaRPr lang="es-CL" dirty="0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FCF5A5E3-EAD2-4194-BEF3-632DA66A9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5177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EDA63A-F6FD-4A89-A92C-08FCBD0E6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3717032"/>
            <a:ext cx="7555324" cy="2719353"/>
          </a:xfrm>
        </p:spPr>
        <p:txBody>
          <a:bodyPr>
            <a:normAutofit fontScale="92500" lnSpcReduction="10000"/>
          </a:bodyPr>
          <a:lstStyle/>
          <a:p>
            <a:r>
              <a:rPr lang="es-CL" b="1" i="1" dirty="0"/>
              <a:t>Fácil puede ser confundirse a simple vista e identificar una canción como un poema, y/o viceversa. </a:t>
            </a:r>
            <a:br>
              <a:rPr lang="es-CL" b="1" i="1" dirty="0"/>
            </a:br>
            <a:r>
              <a:rPr lang="es-CL" b="1" i="1" dirty="0"/>
              <a:t>Lo importante está </a:t>
            </a:r>
            <a:r>
              <a:rPr lang="es-CL" sz="2600" b="1" i="1" dirty="0">
                <a:solidFill>
                  <a:srgbClr val="FF0000"/>
                </a:solidFill>
              </a:rPr>
              <a:t>en que una canción tiende a repetir una de sus estrofas (estribillo o coro) y un poema no</a:t>
            </a:r>
            <a:r>
              <a:rPr lang="es-CL" b="1" i="1" dirty="0"/>
              <a:t>; y además </a:t>
            </a:r>
            <a:r>
              <a:rPr lang="es-CL" sz="2600" b="1" i="1" dirty="0">
                <a:solidFill>
                  <a:srgbClr val="FF0000"/>
                </a:solidFill>
              </a:rPr>
              <a:t>las canciones adicionalmente a tener un autor, también tienen un intérprete</a:t>
            </a:r>
            <a:r>
              <a:rPr lang="es-CL" b="1" i="1" dirty="0"/>
              <a:t>. Sumado a la anterior, otra diferencia entre un poema y una canción, es que </a:t>
            </a:r>
            <a:r>
              <a:rPr lang="es-CL" sz="2600" b="1" i="1" dirty="0">
                <a:solidFill>
                  <a:srgbClr val="FF0000"/>
                </a:solidFill>
              </a:rPr>
              <a:t>la canción a veces viene acompañada en su texto de los </a:t>
            </a:r>
            <a:r>
              <a:rPr lang="es-CL" b="1" i="1" dirty="0"/>
              <a:t>acordes musicales para ser acompañado por un intérprete musical. </a:t>
            </a:r>
            <a:endParaRPr lang="es-CL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F023B24B-5C9B-4EB0-97F2-54EA55E48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413" y="1123950"/>
            <a:ext cx="2947987" cy="4600575"/>
          </a:xfrm>
        </p:spPr>
        <p:txBody>
          <a:bodyPr/>
          <a:lstStyle/>
          <a:p>
            <a:pPr algn="ct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¿CÓMO IDENTIFICO UNA CANCIÓN </a:t>
            </a:r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VISUALMENTE</a:t>
            </a:r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EA98A62-1878-4E67-8958-EF7FB3BB10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pic>
        <p:nvPicPr>
          <p:cNvPr id="2049" name="Imagen 1067" descr="La canción de los derechos | UNICEF">
            <a:extLst>
              <a:ext uri="{FF2B5EF4-FFF2-40B4-BE49-F238E27FC236}">
                <a16:creationId xmlns:a16="http://schemas.microsoft.com/office/drawing/2014/main" id="{071554B9-A662-44FD-95AF-1EF7556AFB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1824" y="420242"/>
            <a:ext cx="2038350" cy="287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03EB4902-8ACE-4F9D-898D-A55A5832A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765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Trebuchet MS" panose="020B0603020202020204" pitchFamily="34" charset="0"/>
                <a:cs typeface="Calibri Light" panose="020F0302020204030204" pitchFamily="34" charset="0"/>
              </a:rPr>
              <a:t>    </a:t>
            </a:r>
            <a:endParaRPr kumimoji="0" lang="es-CL" alt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7" descr="Letra de la canción agua es">
            <a:extLst>
              <a:ext uri="{FF2B5EF4-FFF2-40B4-BE49-F238E27FC236}">
                <a16:creationId xmlns:a16="http://schemas.microsoft.com/office/drawing/2014/main" id="{5D21C28C-2913-456C-9BD9-AE5B282D631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8927" y="421612"/>
            <a:ext cx="2042160" cy="2879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0507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168D8C5A-D6A8-4B82-A915-65B3BE9DE6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1A4306A5-A549-4C0D-A7D2-34D4D4A996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A7335839-C047-457D-8E0C-E4268E6E32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Frases para Finalizar una Presentación Power Point ¡y que te ...">
            <a:extLst>
              <a:ext uri="{FF2B5EF4-FFF2-40B4-BE49-F238E27FC236}">
                <a16:creationId xmlns:a16="http://schemas.microsoft.com/office/drawing/2014/main" id="{6AB6AEFA-67B4-4F34-B65F-53DAEDEACDA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92" r="19212" b="4199"/>
          <a:stretch/>
        </p:blipFill>
        <p:spPr bwMode="auto">
          <a:xfrm>
            <a:off x="20" y="-1"/>
            <a:ext cx="121889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id="{EB1DDCC3-00A5-4610-994F-904F20C8EB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300114"/>
            <a:ext cx="4053525" cy="4257773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C871C41-7F23-4B0A-9FDF-08A88A2E3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557" y="1653703"/>
            <a:ext cx="3361953" cy="247048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400" spc="-100">
                <a:solidFill>
                  <a:schemeClr val="tx1"/>
                </a:solidFill>
              </a:rPr>
              <a:t>MUCHAS GRACIAS</a:t>
            </a:r>
            <a:br>
              <a:rPr lang="en-US" sz="3400" spc="-100">
                <a:solidFill>
                  <a:schemeClr val="tx1"/>
                </a:solidFill>
              </a:rPr>
            </a:br>
            <a:r>
              <a:rPr lang="en-US" sz="3400" spc="-100">
                <a:solidFill>
                  <a:schemeClr val="tx1"/>
                </a:solidFill>
              </a:rPr>
              <a:t>__________</a:t>
            </a:r>
            <a:br>
              <a:rPr lang="en-US" sz="3400" spc="-100">
                <a:solidFill>
                  <a:schemeClr val="tx1"/>
                </a:solidFill>
              </a:rPr>
            </a:br>
            <a:br>
              <a:rPr lang="en-US" sz="3400" spc="-100">
                <a:solidFill>
                  <a:schemeClr val="tx1"/>
                </a:solidFill>
              </a:rPr>
            </a:br>
            <a:endParaRPr lang="en-US" sz="3400" spc="-100">
              <a:solidFill>
                <a:schemeClr val="tx1"/>
              </a:solidFill>
            </a:endParaRP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133119CC-EACE-47F5-BB01-0F64E754B471}"/>
              </a:ext>
            </a:extLst>
          </p:cNvPr>
          <p:cNvSpPr txBox="1">
            <a:spLocks/>
          </p:cNvSpPr>
          <p:nvPr/>
        </p:nvSpPr>
        <p:spPr>
          <a:xfrm>
            <a:off x="279094" y="4077072"/>
            <a:ext cx="3331786" cy="10320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Profesora: Melissa Márquez </a:t>
            </a:r>
          </a:p>
          <a:p>
            <a:endParaRPr lang="es-CL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CL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lenguaje@terminatusestudios.cl</a:t>
            </a:r>
          </a:p>
        </p:txBody>
      </p:sp>
    </p:spTree>
    <p:extLst>
      <p:ext uri="{BB962C8B-B14F-4D97-AF65-F5344CB8AC3E}">
        <p14:creationId xmlns:p14="http://schemas.microsoft.com/office/powerpoint/2010/main" val="38722640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Marco">
  <a:themeElements>
    <a:clrScheme name="Marco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Marco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arco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ppt/theme/theme2.xml><?xml version="1.0" encoding="utf-8"?>
<a:theme xmlns:a="http://schemas.openxmlformats.org/drawingml/2006/main" name="Tema de Office">
  <a:themeElements>
    <a:clrScheme name="Watercolor_16x9">
      <a:dk1>
        <a:sysClr val="windowText" lastClr="000000"/>
      </a:dk1>
      <a:lt1>
        <a:sysClr val="window" lastClr="FFFFFF"/>
      </a:lt1>
      <a:dk2>
        <a:srgbClr val="09AFA7"/>
      </a:dk2>
      <a:lt2>
        <a:srgbClr val="AEF1EA"/>
      </a:lt2>
      <a:accent1>
        <a:srgbClr val="08CAC1"/>
      </a:accent1>
      <a:accent2>
        <a:srgbClr val="76C714"/>
      </a:accent2>
      <a:accent3>
        <a:srgbClr val="0E70C2"/>
      </a:accent3>
      <a:accent4>
        <a:srgbClr val="259F39"/>
      </a:accent4>
      <a:accent5>
        <a:srgbClr val="C8C015"/>
      </a:accent5>
      <a:accent6>
        <a:srgbClr val="444FDC"/>
      </a:accent6>
      <a:hlink>
        <a:srgbClr val="76C714"/>
      </a:hlink>
      <a:folHlink>
        <a:srgbClr val="7F7F7F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Watercolor_16x9">
      <a:dk1>
        <a:sysClr val="windowText" lastClr="000000"/>
      </a:dk1>
      <a:lt1>
        <a:sysClr val="window" lastClr="FFFFFF"/>
      </a:lt1>
      <a:dk2>
        <a:srgbClr val="09AFA7"/>
      </a:dk2>
      <a:lt2>
        <a:srgbClr val="AEF1EA"/>
      </a:lt2>
      <a:accent1>
        <a:srgbClr val="08CAC1"/>
      </a:accent1>
      <a:accent2>
        <a:srgbClr val="76C714"/>
      </a:accent2>
      <a:accent3>
        <a:srgbClr val="0E70C2"/>
      </a:accent3>
      <a:accent4>
        <a:srgbClr val="259F39"/>
      </a:accent4>
      <a:accent5>
        <a:srgbClr val="C8C015"/>
      </a:accent5>
      <a:accent6>
        <a:srgbClr val="444FDC"/>
      </a:accent6>
      <a:hlink>
        <a:srgbClr val="76C714"/>
      </a:hlink>
      <a:folHlink>
        <a:srgbClr val="7F7F7F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600</Words>
  <Application>Microsoft Office PowerPoint</Application>
  <PresentationFormat>Panorámica</PresentationFormat>
  <Paragraphs>38</Paragraphs>
  <Slides>8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Calibri Light</vt:lpstr>
      <vt:lpstr>Corbel</vt:lpstr>
      <vt:lpstr>Palatino Linotype</vt:lpstr>
      <vt:lpstr>Wingdings 2</vt:lpstr>
      <vt:lpstr>Marco</vt:lpstr>
      <vt:lpstr>ANEXO: LA CANCIÓN ____________________ EDUCACIÓN BÁSICA </vt:lpstr>
      <vt:lpstr>¿QUÉ ES UNA CANCIÓN?</vt:lpstr>
      <vt:lpstr>¿CÓMO ES SU ESTRUCTURA? </vt:lpstr>
      <vt:lpstr>Presentación de PowerPoint</vt:lpstr>
      <vt:lpstr>¿CUÁLES SON SUS CARACTERÍSTICAS PRINCIPALES?</vt:lpstr>
      <vt:lpstr>Presentación de PowerPoint</vt:lpstr>
      <vt:lpstr>¿CÓMO IDENTIFICO UNA CANCIÓN VISUALMENTE?</vt:lpstr>
      <vt:lpstr>MUCHAS GRACIAS __________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ANEXO: LA CANCIÓN ____________________ NIVELES: 5º, 6º, 7º , 8º - EDUCACIÓN BÁSICA </dc:title>
  <dc:creator>Melissa Márquez Escalona</dc:creator>
  <cp:lastModifiedBy>Alumno</cp:lastModifiedBy>
  <cp:revision>5</cp:revision>
  <dcterms:created xsi:type="dcterms:W3CDTF">2020-05-24T03:44:59Z</dcterms:created>
  <dcterms:modified xsi:type="dcterms:W3CDTF">2020-05-28T05:26:25Z</dcterms:modified>
</cp:coreProperties>
</file>