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F55C"/>
    <a:srgbClr val="A3F973"/>
    <a:srgbClr val="F7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0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0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93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5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8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8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7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8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3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8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7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64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19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209653-BC01-4DD6-9E5A-3A6F40320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8295" y="4526969"/>
            <a:ext cx="5133218" cy="10820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CL" sz="1900" dirty="0"/>
              <a:t>Profesora: Melissa Márquez </a:t>
            </a:r>
          </a:p>
          <a:p>
            <a:pPr>
              <a:lnSpc>
                <a:spcPct val="90000"/>
              </a:lnSpc>
            </a:pPr>
            <a:endParaRPr lang="es-CL" sz="1900" dirty="0"/>
          </a:p>
          <a:p>
            <a:pPr>
              <a:lnSpc>
                <a:spcPct val="90000"/>
              </a:lnSpc>
            </a:pPr>
            <a:r>
              <a:rPr lang="es-CL" sz="1900" dirty="0"/>
              <a:t>lenguaje@terminatusestudios.cl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4F16EA8-93C7-4806-84F0-BC0F5F4D0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267" y="728869"/>
            <a:ext cx="8718246" cy="3326296"/>
          </a:xfrm>
        </p:spPr>
        <p:txBody>
          <a:bodyPr>
            <a:normAutofit/>
          </a:bodyPr>
          <a:lstStyle/>
          <a:p>
            <a:r>
              <a:rPr lang="es-CL" sz="72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GENEROS LITERARIOS</a:t>
            </a:r>
            <a:br>
              <a:rPr lang="es-CL" sz="4100"/>
            </a:br>
            <a:r>
              <a:rPr lang="es-CL" sz="3600" i="0"/>
              <a:t> </a:t>
            </a:r>
            <a:r>
              <a:rPr lang="es-CL" sz="3600" i="0" dirty="0"/>
              <a:t>EDUCACIÓN BÁSICA</a:t>
            </a:r>
            <a:endParaRPr lang="es-CL" sz="4100" i="0" dirty="0"/>
          </a:p>
        </p:txBody>
      </p:sp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5A815E42-21FA-4F9F-A7CC-8ABBEAA49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21" b="10154"/>
          <a:stretch/>
        </p:blipFill>
        <p:spPr>
          <a:xfrm>
            <a:off x="8279766" y="0"/>
            <a:ext cx="3747738" cy="1828800"/>
          </a:xfrm>
          <a:prstGeom prst="rect">
            <a:avLst/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790C9D4-3FE2-4934-8C0E-E7EBE03B8746}"/>
              </a:ext>
            </a:extLst>
          </p:cNvPr>
          <p:cNvCxnSpPr>
            <a:cxnSpLocks/>
          </p:cNvCxnSpPr>
          <p:nvPr/>
        </p:nvCxnSpPr>
        <p:spPr>
          <a:xfrm>
            <a:off x="0" y="4359965"/>
            <a:ext cx="12192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7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CC444-9114-46C7-B6C1-E08BEB65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44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GENEROS LITERARIOS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CF8F58-6189-4986-9A1A-C9D874031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En la literatura, se denominan GENEROS LITERARIOS a: </a:t>
            </a:r>
          </a:p>
          <a:p>
            <a:pPr marL="0" indent="0">
              <a:buNone/>
            </a:pPr>
            <a:endParaRPr lang="es-ES" dirty="0"/>
          </a:p>
          <a:p>
            <a:pPr marL="514350" indent="-514350" algn="ctr">
              <a:buAutoNum type="arabicPeriod"/>
            </a:pP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“aquellos grupos de obras que presentan características comunes cuanto a la forma en la que están escritos” </a:t>
            </a:r>
          </a:p>
          <a:p>
            <a:pPr marL="0" indent="0" algn="ctr">
              <a:buNone/>
            </a:pPr>
            <a:endParaRPr lang="es-ES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“las categorías en las que se agrupan las obras literarias de acuerdo con sus características y rasgos comunes”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097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F6487C-D98C-4CA4-B29A-67EA6B2EE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025"/>
            <a:ext cx="10515600" cy="598998"/>
          </a:xfrm>
        </p:spPr>
        <p:txBody>
          <a:bodyPr/>
          <a:lstStyle/>
          <a:p>
            <a:r>
              <a:rPr lang="es-CL" dirty="0"/>
              <a:t>Los géneros literarios son tres: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Diagrama de flujo: proceso alternativo 3">
            <a:extLst>
              <a:ext uri="{FF2B5EF4-FFF2-40B4-BE49-F238E27FC236}">
                <a16:creationId xmlns:a16="http://schemas.microsoft.com/office/drawing/2014/main" id="{39DD6CEC-5CD4-4DE1-97D3-6B60ECB62230}"/>
              </a:ext>
            </a:extLst>
          </p:cNvPr>
          <p:cNvSpPr/>
          <p:nvPr/>
        </p:nvSpPr>
        <p:spPr>
          <a:xfrm>
            <a:off x="838200" y="1810358"/>
            <a:ext cx="3021496" cy="11728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 NARRATIVO</a:t>
            </a:r>
          </a:p>
        </p:txBody>
      </p:sp>
      <p:sp>
        <p:nvSpPr>
          <p:cNvPr id="7" name="Diagrama de flujo: proceso alternativo 6">
            <a:extLst>
              <a:ext uri="{FF2B5EF4-FFF2-40B4-BE49-F238E27FC236}">
                <a16:creationId xmlns:a16="http://schemas.microsoft.com/office/drawing/2014/main" id="{4508F4E6-F997-4884-892A-7388FDCEE464}"/>
              </a:ext>
            </a:extLst>
          </p:cNvPr>
          <p:cNvSpPr/>
          <p:nvPr/>
        </p:nvSpPr>
        <p:spPr>
          <a:xfrm>
            <a:off x="4412518" y="1784604"/>
            <a:ext cx="3021496" cy="11728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 </a:t>
            </a:r>
          </a:p>
          <a:p>
            <a:pPr algn="ctr"/>
            <a:r>
              <a:rPr lang="es-CL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LIRICO</a:t>
            </a:r>
          </a:p>
        </p:txBody>
      </p:sp>
      <p:sp>
        <p:nvSpPr>
          <p:cNvPr id="8" name="Diagrama de flujo: proceso alternativo 7">
            <a:extLst>
              <a:ext uri="{FF2B5EF4-FFF2-40B4-BE49-F238E27FC236}">
                <a16:creationId xmlns:a16="http://schemas.microsoft.com/office/drawing/2014/main" id="{A3E89B6C-5760-46E2-B55A-658BF40BEED9}"/>
              </a:ext>
            </a:extLst>
          </p:cNvPr>
          <p:cNvSpPr/>
          <p:nvPr/>
        </p:nvSpPr>
        <p:spPr>
          <a:xfrm>
            <a:off x="7986836" y="1810358"/>
            <a:ext cx="3021496" cy="11728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 DRAMÁTICO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600F7AD-FB60-4244-B4E2-171B360AE633}"/>
              </a:ext>
            </a:extLst>
          </p:cNvPr>
          <p:cNvSpPr txBox="1"/>
          <p:nvPr/>
        </p:nvSpPr>
        <p:spPr>
          <a:xfrm>
            <a:off x="4412518" y="3244334"/>
            <a:ext cx="3021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Agrupa los textos en los que el autor expresa </a:t>
            </a:r>
            <a:br>
              <a:rPr lang="es-ES" dirty="0"/>
            </a:br>
            <a:r>
              <a:rPr lang="es-ES" dirty="0"/>
              <a:t>sus </a:t>
            </a:r>
            <a:r>
              <a:rPr lang="es-ES" b="1" dirty="0"/>
              <a:t>emociones y sentimientos. </a:t>
            </a:r>
            <a:endParaRPr lang="es-CL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7F81719-2897-4822-9A63-4DD90A88419D}"/>
              </a:ext>
            </a:extLst>
          </p:cNvPr>
          <p:cNvSpPr txBox="1"/>
          <p:nvPr/>
        </p:nvSpPr>
        <p:spPr>
          <a:xfrm>
            <a:off x="838200" y="3209409"/>
            <a:ext cx="3021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Comprende los textos en los que un </a:t>
            </a:r>
            <a:r>
              <a:rPr lang="es-ES" b="1" dirty="0"/>
              <a:t>narrador cuenta hechos protagonizados </a:t>
            </a:r>
            <a:r>
              <a:rPr lang="es-ES" dirty="0"/>
              <a:t>por los personajes. </a:t>
            </a:r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1093421-E45B-43FF-A521-EDE047FBB47D}"/>
              </a:ext>
            </a:extLst>
          </p:cNvPr>
          <p:cNvSpPr txBox="1"/>
          <p:nvPr/>
        </p:nvSpPr>
        <p:spPr>
          <a:xfrm>
            <a:off x="7986836" y="3244334"/>
            <a:ext cx="3021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Abarca las obras en forma de diálogo que se componen para ser </a:t>
            </a:r>
            <a:r>
              <a:rPr lang="es-CL" b="1" dirty="0"/>
              <a:t>representadas.</a:t>
            </a:r>
          </a:p>
        </p:txBody>
      </p:sp>
    </p:spTree>
    <p:extLst>
      <p:ext uri="{BB962C8B-B14F-4D97-AF65-F5344CB8AC3E}">
        <p14:creationId xmlns:p14="http://schemas.microsoft.com/office/powerpoint/2010/main" val="267424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7A164C8-CD87-4DFF-8586-BE590524223C}"/>
              </a:ext>
            </a:extLst>
          </p:cNvPr>
          <p:cNvSpPr/>
          <p:nvPr/>
        </p:nvSpPr>
        <p:spPr>
          <a:xfrm>
            <a:off x="2133600" y="569843"/>
            <a:ext cx="7036904" cy="6493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GÉNEROS LITERARIOS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F8AB562-23C4-485F-9380-7D986F73BEEC}"/>
              </a:ext>
            </a:extLst>
          </p:cNvPr>
          <p:cNvSpPr/>
          <p:nvPr/>
        </p:nvSpPr>
        <p:spPr>
          <a:xfrm>
            <a:off x="543340" y="1815548"/>
            <a:ext cx="2915478" cy="530087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NARRATIVO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7AD302-E5A3-4FE6-84A5-4546C2871CFD}"/>
              </a:ext>
            </a:extLst>
          </p:cNvPr>
          <p:cNvSpPr/>
          <p:nvPr/>
        </p:nvSpPr>
        <p:spPr>
          <a:xfrm>
            <a:off x="4194313" y="1815547"/>
            <a:ext cx="2915478" cy="530087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LÍRICO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E9F4BA1-D6D5-4DDA-BBE4-8D88F0A35FF6}"/>
              </a:ext>
            </a:extLst>
          </p:cNvPr>
          <p:cNvSpPr/>
          <p:nvPr/>
        </p:nvSpPr>
        <p:spPr>
          <a:xfrm>
            <a:off x="8090453" y="1815547"/>
            <a:ext cx="2915478" cy="530087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DRAMÁTICO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D8AB78F-C96F-437F-8D7A-CF3878831E6B}"/>
              </a:ext>
            </a:extLst>
          </p:cNvPr>
          <p:cNvSpPr/>
          <p:nvPr/>
        </p:nvSpPr>
        <p:spPr>
          <a:xfrm>
            <a:off x="543340" y="2981739"/>
            <a:ext cx="2915478" cy="3458818"/>
          </a:xfrm>
          <a:prstGeom prst="rect">
            <a:avLst/>
          </a:prstGeom>
          <a:solidFill>
            <a:srgbClr val="A3F973"/>
          </a:solidFill>
          <a:ln>
            <a:solidFill>
              <a:srgbClr val="A3F9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2000" dirty="0">
                <a:solidFill>
                  <a:schemeClr val="tx1"/>
                </a:solidFill>
              </a:rPr>
              <a:t>Escrito por un </a:t>
            </a:r>
            <a:r>
              <a:rPr lang="es-CL" sz="2400" b="1" dirty="0">
                <a:solidFill>
                  <a:schemeClr val="tx1"/>
                </a:solidFill>
              </a:rPr>
              <a:t>autor</a:t>
            </a:r>
            <a:r>
              <a:rPr lang="es-CL" sz="2000" dirty="0">
                <a:solidFill>
                  <a:schemeClr val="tx1"/>
                </a:solidFill>
              </a:rPr>
              <a:t>, y contada la historia por un </a:t>
            </a:r>
            <a:r>
              <a:rPr lang="es-CL" sz="2400" b="1" dirty="0">
                <a:solidFill>
                  <a:schemeClr val="tx1"/>
                </a:solidFill>
              </a:rPr>
              <a:t>narrador</a:t>
            </a:r>
            <a:r>
              <a:rPr lang="es-CL" sz="20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s-CL" sz="2000" dirty="0">
              <a:solidFill>
                <a:schemeClr val="tx1"/>
              </a:solidFill>
            </a:endParaRPr>
          </a:p>
          <a:p>
            <a:pPr algn="just"/>
            <a:r>
              <a:rPr lang="es-CL" sz="2000" dirty="0">
                <a:solidFill>
                  <a:schemeClr val="tx1"/>
                </a:solidFill>
              </a:rPr>
              <a:t>Se escribe en </a:t>
            </a:r>
            <a:r>
              <a:rPr lang="es-CL" sz="2400" b="1" dirty="0">
                <a:solidFill>
                  <a:schemeClr val="tx1"/>
                </a:solidFill>
              </a:rPr>
              <a:t>párrafos</a:t>
            </a:r>
            <a:r>
              <a:rPr lang="es-CL" sz="2000" dirty="0">
                <a:solidFill>
                  <a:schemeClr val="tx1"/>
                </a:solidFill>
              </a:rPr>
              <a:t> y puede incluir diálogos. </a:t>
            </a:r>
          </a:p>
          <a:p>
            <a:pPr algn="just"/>
            <a:endParaRPr lang="es-CL" sz="2400" b="1" dirty="0">
              <a:solidFill>
                <a:schemeClr val="tx1"/>
              </a:solidFill>
            </a:endParaRPr>
          </a:p>
          <a:p>
            <a:pPr algn="just"/>
            <a:r>
              <a:rPr lang="es-CL" sz="2400" b="1" dirty="0">
                <a:solidFill>
                  <a:schemeClr val="tx1"/>
                </a:solidFill>
              </a:rPr>
              <a:t>Narra </a:t>
            </a:r>
            <a:r>
              <a:rPr lang="es-CL" sz="2000" dirty="0">
                <a:solidFill>
                  <a:schemeClr val="tx1"/>
                </a:solidFill>
              </a:rPr>
              <a:t>una historia.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2105755-DFDE-48F5-A647-9CDD16BC82AD}"/>
              </a:ext>
            </a:extLst>
          </p:cNvPr>
          <p:cNvSpPr/>
          <p:nvPr/>
        </p:nvSpPr>
        <p:spPr>
          <a:xfrm>
            <a:off x="4194313" y="2981739"/>
            <a:ext cx="2915478" cy="3458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Escrito por un </a:t>
            </a:r>
            <a:r>
              <a:rPr lang="es-CL" sz="2000" b="1" dirty="0">
                <a:solidFill>
                  <a:schemeClr val="tx1"/>
                </a:solidFill>
              </a:rPr>
              <a:t>poeta o poetiza</a:t>
            </a:r>
            <a:r>
              <a:rPr lang="es-CL" dirty="0">
                <a:solidFill>
                  <a:schemeClr val="tx1"/>
                </a:solidFill>
              </a:rPr>
              <a:t>, y expresa sentimiento a través del </a:t>
            </a:r>
            <a:r>
              <a:rPr lang="es-CL" sz="2000" b="1" dirty="0">
                <a:solidFill>
                  <a:schemeClr val="tx1"/>
                </a:solidFill>
              </a:rPr>
              <a:t>hablante lírico</a:t>
            </a:r>
            <a:r>
              <a:rPr lang="es-CL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es-CL" sz="2400" dirty="0">
              <a:solidFill>
                <a:schemeClr val="tx1"/>
              </a:solidFill>
            </a:endParaRPr>
          </a:p>
          <a:p>
            <a:pPr algn="ctr"/>
            <a:r>
              <a:rPr lang="es-CL" dirty="0">
                <a:solidFill>
                  <a:schemeClr val="tx1"/>
                </a:solidFill>
              </a:rPr>
              <a:t>Se escribe en </a:t>
            </a:r>
            <a:r>
              <a:rPr lang="es-CL" sz="2000" b="1" dirty="0">
                <a:solidFill>
                  <a:schemeClr val="tx1"/>
                </a:solidFill>
              </a:rPr>
              <a:t>versos y estrofas</a:t>
            </a:r>
            <a:r>
              <a:rPr lang="es-CL" dirty="0">
                <a:solidFill>
                  <a:schemeClr val="tx1"/>
                </a:solidFill>
              </a:rPr>
              <a:t>, también puede incluir diálogos.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r>
              <a:rPr lang="es-CL" sz="2800" b="1" dirty="0">
                <a:solidFill>
                  <a:schemeClr val="tx1"/>
                </a:solidFill>
              </a:rPr>
              <a:t>Expresa </a:t>
            </a:r>
            <a:r>
              <a:rPr lang="es-CL" sz="2400" dirty="0">
                <a:solidFill>
                  <a:schemeClr val="tx1"/>
                </a:solidFill>
              </a:rPr>
              <a:t>sentimientos.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09C6EEB-17EC-4C19-AF2A-3EE019EC476C}"/>
              </a:ext>
            </a:extLst>
          </p:cNvPr>
          <p:cNvSpPr/>
          <p:nvPr/>
        </p:nvSpPr>
        <p:spPr>
          <a:xfrm>
            <a:off x="8090453" y="2981739"/>
            <a:ext cx="2915478" cy="3458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schemeClr val="tx1"/>
                </a:solidFill>
              </a:rPr>
              <a:t>Escrita y organizada por un </a:t>
            </a:r>
            <a:r>
              <a:rPr lang="es-CL" b="1" dirty="0">
                <a:solidFill>
                  <a:schemeClr val="tx1"/>
                </a:solidFill>
              </a:rPr>
              <a:t>dramaturgo</a:t>
            </a:r>
            <a:r>
              <a:rPr lang="es-CL" sz="1600" dirty="0">
                <a:solidFill>
                  <a:schemeClr val="tx1"/>
                </a:solidFill>
              </a:rPr>
              <a:t>, contada la historia por los personajes y a veces un narrador. </a:t>
            </a:r>
          </a:p>
          <a:p>
            <a:pPr algn="ctr"/>
            <a:endParaRPr lang="es-CL" sz="1600" dirty="0">
              <a:solidFill>
                <a:schemeClr val="tx1"/>
              </a:solidFill>
            </a:endParaRPr>
          </a:p>
          <a:p>
            <a:pPr algn="ctr"/>
            <a:r>
              <a:rPr lang="es-CL" sz="1600" dirty="0">
                <a:solidFill>
                  <a:schemeClr val="tx1"/>
                </a:solidFill>
              </a:rPr>
              <a:t>Se escribe en diálogos y presenta acotaciones para su representación.</a:t>
            </a:r>
          </a:p>
          <a:p>
            <a:pPr algn="ctr"/>
            <a:endParaRPr lang="es-CL" sz="1600" dirty="0">
              <a:solidFill>
                <a:schemeClr val="tx1"/>
              </a:solidFill>
            </a:endParaRPr>
          </a:p>
          <a:p>
            <a:pPr algn="ctr"/>
            <a:r>
              <a:rPr lang="es-CL" sz="2000" dirty="0">
                <a:solidFill>
                  <a:schemeClr val="tx1"/>
                </a:solidFill>
              </a:rPr>
              <a:t>Cuenta una historia a través de una representación.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79ADDAA1-3D4A-449A-B36F-00CC35D6300C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652052" y="1219200"/>
            <a:ext cx="0" cy="596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BD1C08B-4B4A-4CB6-86D8-2221A518BD1A}"/>
              </a:ext>
            </a:extLst>
          </p:cNvPr>
          <p:cNvCxnSpPr>
            <a:stCxn id="4" idx="2"/>
          </p:cNvCxnSpPr>
          <p:nvPr/>
        </p:nvCxnSpPr>
        <p:spPr>
          <a:xfrm flipH="1">
            <a:off x="2133600" y="1219200"/>
            <a:ext cx="3518452" cy="490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B6C627F2-50B1-48C9-986D-08EB09B348E7}"/>
              </a:ext>
            </a:extLst>
          </p:cNvPr>
          <p:cNvCxnSpPr>
            <a:stCxn id="4" idx="2"/>
          </p:cNvCxnSpPr>
          <p:nvPr/>
        </p:nvCxnSpPr>
        <p:spPr>
          <a:xfrm>
            <a:off x="5652052" y="1219200"/>
            <a:ext cx="3624470" cy="490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DA5EBA42-2401-4E56-8487-C9C0231148FB}"/>
              </a:ext>
            </a:extLst>
          </p:cNvPr>
          <p:cNvCxnSpPr>
            <a:stCxn id="5" idx="2"/>
          </p:cNvCxnSpPr>
          <p:nvPr/>
        </p:nvCxnSpPr>
        <p:spPr>
          <a:xfrm>
            <a:off x="2001079" y="2345635"/>
            <a:ext cx="0" cy="6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82DC5714-06E5-4445-B29A-CAEEEE9AC744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5652052" y="2345634"/>
            <a:ext cx="0" cy="63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BC1DF988-1500-4E30-8D69-F17C488CC5E5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9548192" y="2345634"/>
            <a:ext cx="0" cy="63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001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7A164C8-CD87-4DFF-8586-BE590524223C}"/>
              </a:ext>
            </a:extLst>
          </p:cNvPr>
          <p:cNvSpPr/>
          <p:nvPr/>
        </p:nvSpPr>
        <p:spPr>
          <a:xfrm>
            <a:off x="2133600" y="569843"/>
            <a:ext cx="7036904" cy="6493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GÉNEROS LITERARIOS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F8AB562-23C4-485F-9380-7D986F73BEEC}"/>
              </a:ext>
            </a:extLst>
          </p:cNvPr>
          <p:cNvSpPr/>
          <p:nvPr/>
        </p:nvSpPr>
        <p:spPr>
          <a:xfrm>
            <a:off x="543340" y="1815548"/>
            <a:ext cx="2915478" cy="530087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NARRATIVO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7AD302-E5A3-4FE6-84A5-4546C2871CFD}"/>
              </a:ext>
            </a:extLst>
          </p:cNvPr>
          <p:cNvSpPr/>
          <p:nvPr/>
        </p:nvSpPr>
        <p:spPr>
          <a:xfrm>
            <a:off x="4194313" y="1815547"/>
            <a:ext cx="2915478" cy="530087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LÍRICO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E9F4BA1-D6D5-4DDA-BBE4-8D88F0A35FF6}"/>
              </a:ext>
            </a:extLst>
          </p:cNvPr>
          <p:cNvSpPr/>
          <p:nvPr/>
        </p:nvSpPr>
        <p:spPr>
          <a:xfrm>
            <a:off x="8090453" y="1815547"/>
            <a:ext cx="2915478" cy="530087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DRAMÁTICO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D8AB78F-C96F-437F-8D7A-CF3878831E6B}"/>
              </a:ext>
            </a:extLst>
          </p:cNvPr>
          <p:cNvSpPr/>
          <p:nvPr/>
        </p:nvSpPr>
        <p:spPr>
          <a:xfrm>
            <a:off x="543340" y="2960803"/>
            <a:ext cx="2933124" cy="3479754"/>
          </a:xfrm>
          <a:prstGeom prst="rect">
            <a:avLst/>
          </a:prstGeom>
          <a:solidFill>
            <a:srgbClr val="A3F973"/>
          </a:solidFill>
          <a:ln>
            <a:solidFill>
              <a:srgbClr val="A3F9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2105755-DFDE-48F5-A647-9CDD16BC82AD}"/>
              </a:ext>
            </a:extLst>
          </p:cNvPr>
          <p:cNvSpPr/>
          <p:nvPr/>
        </p:nvSpPr>
        <p:spPr>
          <a:xfrm>
            <a:off x="4194313" y="2981739"/>
            <a:ext cx="2915478" cy="3458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09C6EEB-17EC-4C19-AF2A-3EE019EC476C}"/>
              </a:ext>
            </a:extLst>
          </p:cNvPr>
          <p:cNvSpPr/>
          <p:nvPr/>
        </p:nvSpPr>
        <p:spPr>
          <a:xfrm>
            <a:off x="8090453" y="2981739"/>
            <a:ext cx="2915478" cy="3458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000" dirty="0">
              <a:solidFill>
                <a:schemeClr val="tx1"/>
              </a:solidFill>
            </a:endParaRP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79ADDAA1-3D4A-449A-B36F-00CC35D6300C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652052" y="1219200"/>
            <a:ext cx="0" cy="596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BD1C08B-4B4A-4CB6-86D8-2221A518BD1A}"/>
              </a:ext>
            </a:extLst>
          </p:cNvPr>
          <p:cNvCxnSpPr>
            <a:stCxn id="4" idx="2"/>
          </p:cNvCxnSpPr>
          <p:nvPr/>
        </p:nvCxnSpPr>
        <p:spPr>
          <a:xfrm flipH="1">
            <a:off x="2133600" y="1219200"/>
            <a:ext cx="3518452" cy="490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B6C627F2-50B1-48C9-986D-08EB09B348E7}"/>
              </a:ext>
            </a:extLst>
          </p:cNvPr>
          <p:cNvCxnSpPr>
            <a:stCxn id="4" idx="2"/>
          </p:cNvCxnSpPr>
          <p:nvPr/>
        </p:nvCxnSpPr>
        <p:spPr>
          <a:xfrm>
            <a:off x="5652052" y="1219200"/>
            <a:ext cx="3624470" cy="490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DA5EBA42-2401-4E56-8487-C9C0231148FB}"/>
              </a:ext>
            </a:extLst>
          </p:cNvPr>
          <p:cNvCxnSpPr>
            <a:stCxn id="5" idx="2"/>
          </p:cNvCxnSpPr>
          <p:nvPr/>
        </p:nvCxnSpPr>
        <p:spPr>
          <a:xfrm>
            <a:off x="2001079" y="2345635"/>
            <a:ext cx="0" cy="6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82DC5714-06E5-4445-B29A-CAEEEE9AC744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5652052" y="2345634"/>
            <a:ext cx="0" cy="63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BC1DF988-1500-4E30-8D69-F17C488CC5E5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9548192" y="2345634"/>
            <a:ext cx="0" cy="63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Qué es género dramático? Definición, concepto y significado.">
            <a:extLst>
              <a:ext uri="{FF2B5EF4-FFF2-40B4-BE49-F238E27FC236}">
                <a16:creationId xmlns:a16="http://schemas.microsoft.com/office/drawing/2014/main" id="{927E3715-1F9C-4702-999A-8C8B85BA7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620" y="5207464"/>
            <a:ext cx="1654793" cy="110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laméo - Guia genero dramático">
            <a:extLst>
              <a:ext uri="{FF2B5EF4-FFF2-40B4-BE49-F238E27FC236}">
                <a16:creationId xmlns:a16="http://schemas.microsoft.com/office/drawing/2014/main" id="{DE1B4BE4-4113-4084-9246-BE83C0D14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091" y="3429000"/>
            <a:ext cx="1172840" cy="151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bra de teatro &quot;el compromiso de los padres de hoy&quot;">
            <a:extLst>
              <a:ext uri="{FF2B5EF4-FFF2-40B4-BE49-F238E27FC236}">
                <a16:creationId xmlns:a16="http://schemas.microsoft.com/office/drawing/2014/main" id="{DD51D8D3-35AF-4177-9523-8A1552A72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620" y="3062064"/>
            <a:ext cx="1379833" cy="19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mentario de texto de un poema del Renacimiento | La guía de Lengua">
            <a:extLst>
              <a:ext uri="{FF2B5EF4-FFF2-40B4-BE49-F238E27FC236}">
                <a16:creationId xmlns:a16="http://schemas.microsoft.com/office/drawing/2014/main" id="{B321FEE4-D094-457D-AC9F-718ACAB23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435" y="3094523"/>
            <a:ext cx="1337613" cy="157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oema - La semilla dorada, de Nilda Zamataro | Poemas cortos para ...">
            <a:extLst>
              <a:ext uri="{FF2B5EF4-FFF2-40B4-BE49-F238E27FC236}">
                <a16:creationId xmlns:a16="http://schemas.microsoft.com/office/drawing/2014/main" id="{A1850C3B-2E6E-47D5-A2E7-4229D781A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172" y="3161082"/>
            <a:ext cx="1255353" cy="1675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ulián Portillo «…o los versos necesarios para arrimar la poesía a ...">
            <a:extLst>
              <a:ext uri="{FF2B5EF4-FFF2-40B4-BE49-F238E27FC236}">
                <a16:creationId xmlns:a16="http://schemas.microsoft.com/office/drawing/2014/main" id="{286078E1-860A-4693-9B70-806F8998C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435" y="4700680"/>
            <a:ext cx="1337613" cy="167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elam Wearing - En ningún caso. #poesia #poema #texto... | Facebook">
            <a:extLst>
              <a:ext uri="{FF2B5EF4-FFF2-40B4-BE49-F238E27FC236}">
                <a16:creationId xmlns:a16="http://schemas.microsoft.com/office/drawing/2014/main" id="{3A392CBC-8A60-42FC-B37A-B2131A9DF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242" y="4998100"/>
            <a:ext cx="1255354" cy="125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sultado de imagen para el cuento el gato con botas escrito todo ...">
            <a:extLst>
              <a:ext uri="{FF2B5EF4-FFF2-40B4-BE49-F238E27FC236}">
                <a16:creationId xmlns:a16="http://schemas.microsoft.com/office/drawing/2014/main" id="{EA10BD22-FFFB-4133-A5BC-BF88C95AA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88" y="3054240"/>
            <a:ext cx="1212170" cy="171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Un Problema un cuento es un libro de cuentos escrito por Nuria ...">
            <a:extLst>
              <a:ext uri="{FF2B5EF4-FFF2-40B4-BE49-F238E27FC236}">
                <a16:creationId xmlns:a16="http://schemas.microsoft.com/office/drawing/2014/main" id="{81047C04-745E-485D-AC3C-ED1E81581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096" y="3028419"/>
            <a:ext cx="1333849" cy="266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uento de navidad para fomentar la lectura e inculcar valores ...">
            <a:extLst>
              <a:ext uri="{FF2B5EF4-FFF2-40B4-BE49-F238E27FC236}">
                <a16:creationId xmlns:a16="http://schemas.microsoft.com/office/drawing/2014/main" id="{8290A2CC-ACB3-4172-8FE6-8E2229E7A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66" y="4821134"/>
            <a:ext cx="1198411" cy="159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035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CCB1234-6BAC-42EC-9F76-44871B2891A0}"/>
              </a:ext>
            </a:extLst>
          </p:cNvPr>
          <p:cNvSpPr/>
          <p:nvPr/>
        </p:nvSpPr>
        <p:spPr>
          <a:xfrm>
            <a:off x="2148114" y="236016"/>
            <a:ext cx="7036904" cy="5332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GÉNEROS LITERARIOS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92DB91B-7A32-481A-9A54-77FE92EC78B6}"/>
              </a:ext>
            </a:extLst>
          </p:cNvPr>
          <p:cNvSpPr/>
          <p:nvPr/>
        </p:nvSpPr>
        <p:spPr>
          <a:xfrm>
            <a:off x="1262742" y="1298555"/>
            <a:ext cx="1770743" cy="533242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 NARRATIVO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CD12646-5D82-43EA-93C5-F8AEA8228C7E}"/>
              </a:ext>
            </a:extLst>
          </p:cNvPr>
          <p:cNvSpPr/>
          <p:nvPr/>
        </p:nvSpPr>
        <p:spPr>
          <a:xfrm>
            <a:off x="5020996" y="1156093"/>
            <a:ext cx="1770743" cy="533242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 LÍRICO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886980-4CAC-44A3-A5B9-36D8E20457E0}"/>
              </a:ext>
            </a:extLst>
          </p:cNvPr>
          <p:cNvSpPr/>
          <p:nvPr/>
        </p:nvSpPr>
        <p:spPr>
          <a:xfrm>
            <a:off x="9479090" y="1156093"/>
            <a:ext cx="1770743" cy="533242"/>
          </a:xfrm>
          <a:prstGeom prst="rect">
            <a:avLst/>
          </a:prstGeom>
          <a:solidFill>
            <a:srgbClr val="F7FA72"/>
          </a:solidFill>
          <a:ln>
            <a:solidFill>
              <a:srgbClr val="F7F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 DRAMÁTICO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CD94E6-79F8-4222-999E-42865048DDD7}"/>
              </a:ext>
            </a:extLst>
          </p:cNvPr>
          <p:cNvSpPr/>
          <p:nvPr/>
        </p:nvSpPr>
        <p:spPr>
          <a:xfrm>
            <a:off x="106809" y="3075292"/>
            <a:ext cx="1313542" cy="353708"/>
          </a:xfrm>
          <a:prstGeom prst="rect">
            <a:avLst/>
          </a:prstGeom>
          <a:solidFill>
            <a:srgbClr val="A3F973"/>
          </a:solidFill>
          <a:ln>
            <a:solidFill>
              <a:srgbClr val="A3F9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EPOPEYA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8A97BA9-AE65-4902-B238-8FE7BAA1029F}"/>
              </a:ext>
            </a:extLst>
          </p:cNvPr>
          <p:cNvSpPr/>
          <p:nvPr/>
        </p:nvSpPr>
        <p:spPr>
          <a:xfrm>
            <a:off x="1588288" y="3075292"/>
            <a:ext cx="1313542" cy="353708"/>
          </a:xfrm>
          <a:prstGeom prst="rect">
            <a:avLst/>
          </a:prstGeom>
          <a:solidFill>
            <a:srgbClr val="A3F973"/>
          </a:solidFill>
          <a:ln>
            <a:solidFill>
              <a:srgbClr val="A3F9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7700012-D143-43DB-9041-76E44CB77F3C}"/>
              </a:ext>
            </a:extLst>
          </p:cNvPr>
          <p:cNvSpPr/>
          <p:nvPr/>
        </p:nvSpPr>
        <p:spPr>
          <a:xfrm>
            <a:off x="3707454" y="2276691"/>
            <a:ext cx="1313542" cy="3537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BEB2041-B9B1-45E2-8D5C-6DD8E01B238A}"/>
              </a:ext>
            </a:extLst>
          </p:cNvPr>
          <p:cNvSpPr/>
          <p:nvPr/>
        </p:nvSpPr>
        <p:spPr>
          <a:xfrm>
            <a:off x="3069767" y="3081761"/>
            <a:ext cx="1313542" cy="353708"/>
          </a:xfrm>
          <a:prstGeom prst="rect">
            <a:avLst/>
          </a:prstGeom>
          <a:solidFill>
            <a:srgbClr val="A3F973"/>
          </a:solidFill>
          <a:ln>
            <a:solidFill>
              <a:srgbClr val="A3F9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852B6DE-232B-4D80-983D-8551B6A2B888}"/>
              </a:ext>
            </a:extLst>
          </p:cNvPr>
          <p:cNvSpPr/>
          <p:nvPr/>
        </p:nvSpPr>
        <p:spPr>
          <a:xfrm>
            <a:off x="4383309" y="2712674"/>
            <a:ext cx="1313542" cy="3537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SÁTIRA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8BF1F4F-AE50-4A11-A87D-FCB89D1F4C4D}"/>
              </a:ext>
            </a:extLst>
          </p:cNvPr>
          <p:cNvSpPr/>
          <p:nvPr/>
        </p:nvSpPr>
        <p:spPr>
          <a:xfrm>
            <a:off x="6065861" y="2721584"/>
            <a:ext cx="1313542" cy="3537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ÉGLOGA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75B0E98-B0F5-4C67-863E-97FDE616DCC0}"/>
              </a:ext>
            </a:extLst>
          </p:cNvPr>
          <p:cNvSpPr/>
          <p:nvPr/>
        </p:nvSpPr>
        <p:spPr>
          <a:xfrm>
            <a:off x="6668204" y="2221787"/>
            <a:ext cx="1313542" cy="3537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ELEGÍA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4073022-6E88-400A-949A-4DD33D83CCFD}"/>
              </a:ext>
            </a:extLst>
          </p:cNvPr>
          <p:cNvSpPr/>
          <p:nvPr/>
        </p:nvSpPr>
        <p:spPr>
          <a:xfrm>
            <a:off x="8528247" y="2236931"/>
            <a:ext cx="1313542" cy="3537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TRAGEDIA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213E1C-1649-4ADE-8A43-361C35B3F3B5}"/>
              </a:ext>
            </a:extLst>
          </p:cNvPr>
          <p:cNvSpPr/>
          <p:nvPr/>
        </p:nvSpPr>
        <p:spPr>
          <a:xfrm>
            <a:off x="9159775" y="2765903"/>
            <a:ext cx="1313542" cy="3537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COMEDIA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1CAD902-F776-4788-A8A5-B70E72754822}"/>
              </a:ext>
            </a:extLst>
          </p:cNvPr>
          <p:cNvSpPr/>
          <p:nvPr/>
        </p:nvSpPr>
        <p:spPr>
          <a:xfrm>
            <a:off x="10603712" y="2767792"/>
            <a:ext cx="1313542" cy="3537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2A1173D-5D62-41D8-8AC4-77E433BDFA4F}"/>
              </a:ext>
            </a:extLst>
          </p:cNvPr>
          <p:cNvSpPr/>
          <p:nvPr/>
        </p:nvSpPr>
        <p:spPr>
          <a:xfrm>
            <a:off x="1337678" y="4943050"/>
            <a:ext cx="1313542" cy="3537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CULTO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162A2D4-B6D6-461F-9FAC-E27D6BAF575F}"/>
              </a:ext>
            </a:extLst>
          </p:cNvPr>
          <p:cNvSpPr/>
          <p:nvPr/>
        </p:nvSpPr>
        <p:spPr>
          <a:xfrm>
            <a:off x="629634" y="4536993"/>
            <a:ext cx="1313542" cy="3537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POPULAR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4820CAC-7B2B-4C6C-A48C-ED7FF48E847D}"/>
              </a:ext>
            </a:extLst>
          </p:cNvPr>
          <p:cNvSpPr/>
          <p:nvPr/>
        </p:nvSpPr>
        <p:spPr>
          <a:xfrm>
            <a:off x="235857" y="4178378"/>
            <a:ext cx="1313542" cy="28760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APÓLOGO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FEF279E-440A-4063-AC63-A53F5868EEE6}"/>
              </a:ext>
            </a:extLst>
          </p:cNvPr>
          <p:cNvSpPr/>
          <p:nvPr/>
        </p:nvSpPr>
        <p:spPr>
          <a:xfrm>
            <a:off x="4364225" y="3968472"/>
            <a:ext cx="1313542" cy="3537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HISTÓRICA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5CA21B4-1570-4CB7-9DE5-AD3CC052D1D6}"/>
              </a:ext>
            </a:extLst>
          </p:cNvPr>
          <p:cNvSpPr/>
          <p:nvPr/>
        </p:nvSpPr>
        <p:spPr>
          <a:xfrm>
            <a:off x="3563410" y="4465983"/>
            <a:ext cx="1313542" cy="3537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FICCIÓN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B86669AD-F5FF-4435-BB48-01440C744C8D}"/>
              </a:ext>
            </a:extLst>
          </p:cNvPr>
          <p:cNvSpPr/>
          <p:nvPr/>
        </p:nvSpPr>
        <p:spPr>
          <a:xfrm>
            <a:off x="2651454" y="3967595"/>
            <a:ext cx="1313542" cy="3537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REALISTA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A5550C4-3641-4747-8F9A-AC114817F697}"/>
              </a:ext>
            </a:extLst>
          </p:cNvPr>
          <p:cNvSpPr/>
          <p:nvPr/>
        </p:nvSpPr>
        <p:spPr>
          <a:xfrm>
            <a:off x="2454972" y="5525961"/>
            <a:ext cx="1313542" cy="353708"/>
          </a:xfrm>
          <a:prstGeom prst="rect">
            <a:avLst/>
          </a:prstGeom>
          <a:solidFill>
            <a:srgbClr val="17F55C"/>
          </a:solidFill>
          <a:ln>
            <a:solidFill>
              <a:srgbClr val="17F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AVENTURA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A47D793-EC7D-44B2-A8EA-383F9E2EB072}"/>
              </a:ext>
            </a:extLst>
          </p:cNvPr>
          <p:cNvSpPr/>
          <p:nvPr/>
        </p:nvSpPr>
        <p:spPr>
          <a:xfrm>
            <a:off x="3904817" y="5525053"/>
            <a:ext cx="1313542" cy="353708"/>
          </a:xfrm>
          <a:prstGeom prst="rect">
            <a:avLst/>
          </a:prstGeom>
          <a:solidFill>
            <a:srgbClr val="17F55C"/>
          </a:solidFill>
          <a:ln>
            <a:solidFill>
              <a:srgbClr val="17F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 FICCION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02988AA-299D-4FCD-8384-6D41A43B4071}"/>
              </a:ext>
            </a:extLst>
          </p:cNvPr>
          <p:cNvSpPr/>
          <p:nvPr/>
        </p:nvSpPr>
        <p:spPr>
          <a:xfrm>
            <a:off x="5354662" y="5525053"/>
            <a:ext cx="1313542" cy="353708"/>
          </a:xfrm>
          <a:prstGeom prst="rect">
            <a:avLst/>
          </a:prstGeom>
          <a:solidFill>
            <a:srgbClr val="17F55C"/>
          </a:solidFill>
          <a:ln>
            <a:solidFill>
              <a:srgbClr val="17F5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FANTÁSTICA</a:t>
            </a: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C453A5CA-F508-4FE4-8B04-0784ADE08E0E}"/>
              </a:ext>
            </a:extLst>
          </p:cNvPr>
          <p:cNvCxnSpPr>
            <a:stCxn id="5" idx="2"/>
            <a:endCxn id="8" idx="0"/>
          </p:cNvCxnSpPr>
          <p:nvPr/>
        </p:nvCxnSpPr>
        <p:spPr>
          <a:xfrm flipH="1">
            <a:off x="763580" y="1831797"/>
            <a:ext cx="1384534" cy="1243495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5A2F9150-7EB8-42A7-9D4E-34C942F5AA6A}"/>
              </a:ext>
            </a:extLst>
          </p:cNvPr>
          <p:cNvCxnSpPr>
            <a:stCxn id="5" idx="2"/>
            <a:endCxn id="9" idx="0"/>
          </p:cNvCxnSpPr>
          <p:nvPr/>
        </p:nvCxnSpPr>
        <p:spPr>
          <a:xfrm>
            <a:off x="2148114" y="1831797"/>
            <a:ext cx="96945" cy="1243495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8A760DC4-BC0A-477C-8861-FFF348CE966C}"/>
              </a:ext>
            </a:extLst>
          </p:cNvPr>
          <p:cNvCxnSpPr>
            <a:stCxn id="5" idx="2"/>
            <a:endCxn id="11" idx="0"/>
          </p:cNvCxnSpPr>
          <p:nvPr/>
        </p:nvCxnSpPr>
        <p:spPr>
          <a:xfrm>
            <a:off x="2148114" y="1831797"/>
            <a:ext cx="1578424" cy="1249964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4222070D-41EF-4242-845A-30B17C8D4D83}"/>
              </a:ext>
            </a:extLst>
          </p:cNvPr>
          <p:cNvCxnSpPr>
            <a:stCxn id="9" idx="2"/>
            <a:endCxn id="20" idx="0"/>
          </p:cNvCxnSpPr>
          <p:nvPr/>
        </p:nvCxnSpPr>
        <p:spPr>
          <a:xfrm flipH="1">
            <a:off x="892628" y="3429000"/>
            <a:ext cx="1352431" cy="749378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1F3CBC8E-E68F-4D3C-9030-C0EF69851E45}"/>
              </a:ext>
            </a:extLst>
          </p:cNvPr>
          <p:cNvCxnSpPr>
            <a:stCxn id="9" idx="2"/>
            <a:endCxn id="19" idx="0"/>
          </p:cNvCxnSpPr>
          <p:nvPr/>
        </p:nvCxnSpPr>
        <p:spPr>
          <a:xfrm flipH="1">
            <a:off x="1286405" y="3429000"/>
            <a:ext cx="958654" cy="1107993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0BAA1A34-C141-4DE7-84A6-A4B184AEEAA1}"/>
              </a:ext>
            </a:extLst>
          </p:cNvPr>
          <p:cNvCxnSpPr>
            <a:stCxn id="9" idx="2"/>
            <a:endCxn id="18" idx="0"/>
          </p:cNvCxnSpPr>
          <p:nvPr/>
        </p:nvCxnSpPr>
        <p:spPr>
          <a:xfrm flipH="1">
            <a:off x="1994449" y="3429000"/>
            <a:ext cx="250610" cy="151405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C083CCC7-B492-4130-BE90-D3CC2DCF2C17}"/>
              </a:ext>
            </a:extLst>
          </p:cNvPr>
          <p:cNvCxnSpPr>
            <a:stCxn id="11" idx="2"/>
            <a:endCxn id="23" idx="0"/>
          </p:cNvCxnSpPr>
          <p:nvPr/>
        </p:nvCxnSpPr>
        <p:spPr>
          <a:xfrm flipH="1">
            <a:off x="3308225" y="3435469"/>
            <a:ext cx="418313" cy="53212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6B4CAEE7-D09D-45F5-BF5B-D5BA88330E32}"/>
              </a:ext>
            </a:extLst>
          </p:cNvPr>
          <p:cNvCxnSpPr>
            <a:stCxn id="11" idx="2"/>
            <a:endCxn id="22" idx="0"/>
          </p:cNvCxnSpPr>
          <p:nvPr/>
        </p:nvCxnSpPr>
        <p:spPr>
          <a:xfrm>
            <a:off x="3726538" y="3435469"/>
            <a:ext cx="493643" cy="1030514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0898831D-4012-43C0-BC0E-447FADFEF889}"/>
              </a:ext>
            </a:extLst>
          </p:cNvPr>
          <p:cNvCxnSpPr>
            <a:stCxn id="11" idx="2"/>
            <a:endCxn id="21" idx="0"/>
          </p:cNvCxnSpPr>
          <p:nvPr/>
        </p:nvCxnSpPr>
        <p:spPr>
          <a:xfrm>
            <a:off x="3726538" y="3435469"/>
            <a:ext cx="1294458" cy="533003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5B1974EB-B51C-414C-80B0-AB8B089D0D3D}"/>
              </a:ext>
            </a:extLst>
          </p:cNvPr>
          <p:cNvCxnSpPr>
            <a:stCxn id="22" idx="2"/>
            <a:endCxn id="24" idx="0"/>
          </p:cNvCxnSpPr>
          <p:nvPr/>
        </p:nvCxnSpPr>
        <p:spPr>
          <a:xfrm flipH="1">
            <a:off x="3111743" y="4819691"/>
            <a:ext cx="1108438" cy="70627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F0C7ABF1-BF10-4B10-BBC4-50B192D7219D}"/>
              </a:ext>
            </a:extLst>
          </p:cNvPr>
          <p:cNvCxnSpPr>
            <a:stCxn id="22" idx="2"/>
            <a:endCxn id="25" idx="0"/>
          </p:cNvCxnSpPr>
          <p:nvPr/>
        </p:nvCxnSpPr>
        <p:spPr>
          <a:xfrm>
            <a:off x="4220181" y="4819691"/>
            <a:ext cx="341407" cy="705362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1EBB9F33-652E-499E-B0C2-1DE169F33943}"/>
              </a:ext>
            </a:extLst>
          </p:cNvPr>
          <p:cNvCxnSpPr>
            <a:stCxn id="22" idx="2"/>
            <a:endCxn id="26" idx="0"/>
          </p:cNvCxnSpPr>
          <p:nvPr/>
        </p:nvCxnSpPr>
        <p:spPr>
          <a:xfrm>
            <a:off x="4220181" y="4819691"/>
            <a:ext cx="1791252" cy="705362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E6B4E64-8F7D-47B1-8612-4ACACCAC0C75}"/>
              </a:ext>
            </a:extLst>
          </p:cNvPr>
          <p:cNvSpPr/>
          <p:nvPr/>
        </p:nvSpPr>
        <p:spPr>
          <a:xfrm>
            <a:off x="5265749" y="3120720"/>
            <a:ext cx="1313542" cy="3537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CANCIÓN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3AB63398-C6CB-413C-BAF3-D021F04C28F0}"/>
              </a:ext>
            </a:extLst>
          </p:cNvPr>
          <p:cNvSpPr/>
          <p:nvPr/>
        </p:nvSpPr>
        <p:spPr>
          <a:xfrm>
            <a:off x="10878458" y="2236931"/>
            <a:ext cx="1313542" cy="3537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TRAGICOMEDIA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EF52F519-52E9-4882-9236-5FDC70914D8D}"/>
              </a:ext>
            </a:extLst>
          </p:cNvPr>
          <p:cNvSpPr/>
          <p:nvPr/>
        </p:nvSpPr>
        <p:spPr>
          <a:xfrm>
            <a:off x="9414090" y="3707751"/>
            <a:ext cx="1313542" cy="3537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HISTÓRICO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11BDF8F4-1DB2-40AB-A56C-33B94708171A}"/>
              </a:ext>
            </a:extLst>
          </p:cNvPr>
          <p:cNvSpPr/>
          <p:nvPr/>
        </p:nvSpPr>
        <p:spPr>
          <a:xfrm>
            <a:off x="10792630" y="3700793"/>
            <a:ext cx="1313542" cy="3537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EC58BB78-30C0-41AC-AA26-D745C47C1DC1}"/>
              </a:ext>
            </a:extLst>
          </p:cNvPr>
          <p:cNvCxnSpPr>
            <a:stCxn id="6" idx="2"/>
            <a:endCxn id="10" idx="0"/>
          </p:cNvCxnSpPr>
          <p:nvPr/>
        </p:nvCxnSpPr>
        <p:spPr>
          <a:xfrm flipH="1">
            <a:off x="4364225" y="1689335"/>
            <a:ext cx="1542143" cy="58735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BC6C1A12-6021-4846-887F-F58019304A9F}"/>
              </a:ext>
            </a:extLst>
          </p:cNvPr>
          <p:cNvCxnSpPr>
            <a:stCxn id="6" idx="2"/>
            <a:endCxn id="12" idx="0"/>
          </p:cNvCxnSpPr>
          <p:nvPr/>
        </p:nvCxnSpPr>
        <p:spPr>
          <a:xfrm flipH="1">
            <a:off x="5040080" y="1689335"/>
            <a:ext cx="866288" cy="1023339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78279EED-3F36-46D1-999F-92F9D56035E8}"/>
              </a:ext>
            </a:extLst>
          </p:cNvPr>
          <p:cNvCxnSpPr>
            <a:stCxn id="6" idx="2"/>
            <a:endCxn id="51" idx="0"/>
          </p:cNvCxnSpPr>
          <p:nvPr/>
        </p:nvCxnSpPr>
        <p:spPr>
          <a:xfrm>
            <a:off x="5906368" y="1689335"/>
            <a:ext cx="16152" cy="1431385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1AFF6BBD-38F4-4CC2-A956-4D7F0F9D8831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5906368" y="1689335"/>
            <a:ext cx="816264" cy="1032249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DFDCB46C-B4AB-4987-920C-5AF5923D685D}"/>
              </a:ext>
            </a:extLst>
          </p:cNvPr>
          <p:cNvCxnSpPr>
            <a:stCxn id="6" idx="2"/>
            <a:endCxn id="14" idx="0"/>
          </p:cNvCxnSpPr>
          <p:nvPr/>
        </p:nvCxnSpPr>
        <p:spPr>
          <a:xfrm>
            <a:off x="5906368" y="1689335"/>
            <a:ext cx="1418607" cy="532452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6EE07A4F-0E3F-42B3-8883-49CD360EC19B}"/>
              </a:ext>
            </a:extLst>
          </p:cNvPr>
          <p:cNvCxnSpPr>
            <a:cxnSpLocks/>
            <a:stCxn id="4" idx="2"/>
            <a:endCxn id="5" idx="3"/>
          </p:cNvCxnSpPr>
          <p:nvPr/>
        </p:nvCxnSpPr>
        <p:spPr>
          <a:xfrm flipH="1">
            <a:off x="3033485" y="769258"/>
            <a:ext cx="2633081" cy="795918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6B055463-A1D5-4BD8-A961-823D5C4FD937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666566" y="769258"/>
            <a:ext cx="239802" cy="3868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59CC28E7-3DA3-4082-9375-9AD3D67892D1}"/>
              </a:ext>
            </a:extLst>
          </p:cNvPr>
          <p:cNvCxnSpPr>
            <a:stCxn id="4" idx="2"/>
            <a:endCxn id="7" idx="1"/>
          </p:cNvCxnSpPr>
          <p:nvPr/>
        </p:nvCxnSpPr>
        <p:spPr>
          <a:xfrm>
            <a:off x="5666566" y="769258"/>
            <a:ext cx="3812524" cy="65345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FD6BD5A2-429A-40D6-AFBC-7C9A309E3DB1}"/>
              </a:ext>
            </a:extLst>
          </p:cNvPr>
          <p:cNvCxnSpPr>
            <a:stCxn id="7" idx="2"/>
            <a:endCxn id="15" idx="0"/>
          </p:cNvCxnSpPr>
          <p:nvPr/>
        </p:nvCxnSpPr>
        <p:spPr>
          <a:xfrm flipH="1">
            <a:off x="9185018" y="1689335"/>
            <a:ext cx="1179444" cy="54759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BF9D91C1-182E-446D-8203-A2E519B2FC5E}"/>
              </a:ext>
            </a:extLst>
          </p:cNvPr>
          <p:cNvCxnSpPr>
            <a:stCxn id="7" idx="2"/>
            <a:endCxn id="16" idx="0"/>
          </p:cNvCxnSpPr>
          <p:nvPr/>
        </p:nvCxnSpPr>
        <p:spPr>
          <a:xfrm flipH="1">
            <a:off x="9816546" y="1689335"/>
            <a:ext cx="547916" cy="1076568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C536C281-ED1A-497E-838F-AE64CE4AEE20}"/>
              </a:ext>
            </a:extLst>
          </p:cNvPr>
          <p:cNvCxnSpPr>
            <a:stCxn id="7" idx="2"/>
            <a:endCxn id="17" idx="0"/>
          </p:cNvCxnSpPr>
          <p:nvPr/>
        </p:nvCxnSpPr>
        <p:spPr>
          <a:xfrm>
            <a:off x="10364462" y="1689335"/>
            <a:ext cx="896021" cy="1078457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de flecha 83">
            <a:extLst>
              <a:ext uri="{FF2B5EF4-FFF2-40B4-BE49-F238E27FC236}">
                <a16:creationId xmlns:a16="http://schemas.microsoft.com/office/drawing/2014/main" id="{5CEF50AA-4A31-4CDF-B4F6-657BC671E6D5}"/>
              </a:ext>
            </a:extLst>
          </p:cNvPr>
          <p:cNvCxnSpPr>
            <a:stCxn id="7" idx="2"/>
            <a:endCxn id="52" idx="0"/>
          </p:cNvCxnSpPr>
          <p:nvPr/>
        </p:nvCxnSpPr>
        <p:spPr>
          <a:xfrm>
            <a:off x="10364462" y="1689335"/>
            <a:ext cx="1170767" cy="547596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2BE39F21-7C99-4567-B99C-0FC3D762BD10}"/>
              </a:ext>
            </a:extLst>
          </p:cNvPr>
          <p:cNvCxnSpPr>
            <a:stCxn id="17" idx="2"/>
            <a:endCxn id="53" idx="0"/>
          </p:cNvCxnSpPr>
          <p:nvPr/>
        </p:nvCxnSpPr>
        <p:spPr>
          <a:xfrm flipH="1">
            <a:off x="10070861" y="3121500"/>
            <a:ext cx="1189622" cy="586251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DD48A3CE-A2F6-4B72-A039-4F15A95D7198}"/>
              </a:ext>
            </a:extLst>
          </p:cNvPr>
          <p:cNvCxnSpPr>
            <a:stCxn id="17" idx="2"/>
            <a:endCxn id="54" idx="0"/>
          </p:cNvCxnSpPr>
          <p:nvPr/>
        </p:nvCxnSpPr>
        <p:spPr>
          <a:xfrm>
            <a:off x="11260483" y="3121500"/>
            <a:ext cx="188918" cy="579293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0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4718E-9393-4023-B580-28126F7AD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 DE CIERRE: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2B8495-16A4-4676-81C7-C366FB579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¿Cuántos géneros literarios hay? Nómbralos. </a:t>
            </a:r>
          </a:p>
          <a:p>
            <a:endParaRPr lang="es-CL" dirty="0"/>
          </a:p>
          <a:p>
            <a:r>
              <a:rPr lang="es-CL" dirty="0"/>
              <a:t>Escribe 2 características de cada género literario.</a:t>
            </a:r>
          </a:p>
          <a:p>
            <a:endParaRPr lang="es-CL" dirty="0"/>
          </a:p>
          <a:p>
            <a:r>
              <a:rPr lang="es-CL" dirty="0"/>
              <a:t>Busca un ejemplo de texto de cada uno de los géneros literarios.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67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67921-77B1-4B6E-BD77-13A26BD3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23958-6C6F-40F2-9DCE-297CAA3C3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 descr="Gracias, de corazón - Spanish Bowl">
            <a:extLst>
              <a:ext uri="{FF2B5EF4-FFF2-40B4-BE49-F238E27FC236}">
                <a16:creationId xmlns:a16="http://schemas.microsoft.com/office/drawing/2014/main" id="{74667838-D26F-46F1-8395-E406A816C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35" y="365125"/>
            <a:ext cx="9520739" cy="416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23985346-AAA4-4362-B046-64E7780B36DA}"/>
              </a:ext>
            </a:extLst>
          </p:cNvPr>
          <p:cNvSpPr txBox="1">
            <a:spLocks/>
          </p:cNvSpPr>
          <p:nvPr/>
        </p:nvSpPr>
        <p:spPr>
          <a:xfrm>
            <a:off x="3876259" y="5631193"/>
            <a:ext cx="5133218" cy="10820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s-CL" sz="1900" dirty="0"/>
              <a:t>Profesora: Melissa Márquez </a:t>
            </a:r>
          </a:p>
          <a:p>
            <a:pPr>
              <a:lnSpc>
                <a:spcPct val="90000"/>
              </a:lnSpc>
            </a:pPr>
            <a:endParaRPr lang="es-CL" sz="1900" dirty="0"/>
          </a:p>
          <a:p>
            <a:pPr marL="0" indent="0">
              <a:lnSpc>
                <a:spcPct val="90000"/>
              </a:lnSpc>
              <a:buNone/>
            </a:pPr>
            <a:r>
              <a:rPr lang="es-CL" sz="1900" dirty="0"/>
              <a:t>lenguaje@terminatusestudios.cl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6367780-3F6A-48A4-8F92-64B202FCD441}"/>
              </a:ext>
            </a:extLst>
          </p:cNvPr>
          <p:cNvCxnSpPr>
            <a:cxnSpLocks/>
          </p:cNvCxnSpPr>
          <p:nvPr/>
        </p:nvCxnSpPr>
        <p:spPr>
          <a:xfrm>
            <a:off x="0" y="4943061"/>
            <a:ext cx="12192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67238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Panorámica</PresentationFormat>
  <Paragraphs>78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Elephant</vt:lpstr>
      <vt:lpstr>BrushVTI</vt:lpstr>
      <vt:lpstr>GENEROS LITERARIOS  EDUCACIÓN BÁSICA</vt:lpstr>
      <vt:lpstr>LOS GENEROS LITERARIOS</vt:lpstr>
      <vt:lpstr>Presentación de PowerPoint</vt:lpstr>
      <vt:lpstr>Presentación de PowerPoint</vt:lpstr>
      <vt:lpstr>Presentación de PowerPoint</vt:lpstr>
      <vt:lpstr>Presentación de PowerPoint</vt:lpstr>
      <vt:lpstr>PREGUNTAS DE CIERRE: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GENEROS LITERARIOS NIVELES: 5º, 6º, 7º y 8º EDUCACIÓN BÁSICA</dc:title>
  <dc:creator>Melissa Márquez Escalona</dc:creator>
  <cp:lastModifiedBy>Alumno</cp:lastModifiedBy>
  <cp:revision>12</cp:revision>
  <dcterms:created xsi:type="dcterms:W3CDTF">2020-05-13T22:36:48Z</dcterms:created>
  <dcterms:modified xsi:type="dcterms:W3CDTF">2020-05-20T00:49:30Z</dcterms:modified>
</cp:coreProperties>
</file>