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9" r:id="rId3"/>
    <p:sldId id="273" r:id="rId4"/>
    <p:sldId id="274" r:id="rId5"/>
    <p:sldId id="275" r:id="rId6"/>
    <p:sldId id="277" r:id="rId7"/>
    <p:sldId id="276" r:id="rId8"/>
    <p:sldId id="278" r:id="rId9"/>
    <p:sldId id="279" r:id="rId10"/>
    <p:sldId id="291" r:id="rId11"/>
    <p:sldId id="280" r:id="rId12"/>
    <p:sldId id="281" r:id="rId13"/>
    <p:sldId id="286" r:id="rId14"/>
    <p:sldId id="287" r:id="rId15"/>
    <p:sldId id="288" r:id="rId16"/>
    <p:sldId id="289" r:id="rId17"/>
    <p:sldId id="290" r:id="rId18"/>
    <p:sldId id="28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orient="horz" pos="3360" userDrawn="1">
          <p15:clr>
            <a:srgbClr val="A4A3A4"/>
          </p15:clr>
        </p15:guide>
        <p15:guide id="6" orient="horz" pos="3072" userDrawn="1">
          <p15:clr>
            <a:srgbClr val="A4A3A4"/>
          </p15:clr>
        </p15:guide>
        <p15:guide id="7" orient="horz" pos="864" userDrawn="1">
          <p15:clr>
            <a:srgbClr val="A4A3A4"/>
          </p15:clr>
        </p15:guide>
        <p15:guide id="8" orient="horz" pos="528" userDrawn="1">
          <p15:clr>
            <a:srgbClr val="A4A3A4"/>
          </p15:clr>
        </p15:guide>
        <p15:guide id="9" orient="horz" pos="2784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959" userDrawn="1">
          <p15:clr>
            <a:srgbClr val="A4A3A4"/>
          </p15:clr>
        </p15:guide>
        <p15:guide id="12" pos="7009" userDrawn="1">
          <p15:clr>
            <a:srgbClr val="A4A3A4"/>
          </p15:clr>
        </p15:guide>
        <p15:guide id="13" pos="6721" userDrawn="1">
          <p15:clr>
            <a:srgbClr val="A4A3A4"/>
          </p15:clr>
        </p15:guide>
        <p15:guide id="14" pos="6144" userDrawn="1">
          <p15:clr>
            <a:srgbClr val="A4A3A4"/>
          </p15:clr>
        </p15:guide>
        <p15:guide id="15" pos="3984" userDrawn="1">
          <p15:clr>
            <a:srgbClr val="A4A3A4"/>
          </p15:clr>
        </p15:guide>
        <p15:guide id="16" pos="527" userDrawn="1">
          <p15:clr>
            <a:srgbClr val="A4A3A4"/>
          </p15:clr>
        </p15:guide>
        <p15:guide id="17" pos="71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660"/>
  </p:normalViewPr>
  <p:slideViewPr>
    <p:cSldViewPr>
      <p:cViewPr varScale="1">
        <p:scale>
          <a:sx n="72" d="100"/>
          <a:sy n="72" d="100"/>
        </p:scale>
        <p:origin x="546" y="7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40"/>
        <p:guide pos="959"/>
        <p:guide pos="7009"/>
        <p:guide pos="6721"/>
        <p:guide pos="6144"/>
        <p:guide pos="3984"/>
        <p:guide pos="527"/>
        <p:guide pos="715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A7D21A-C535-4623-8186-E808A09DFF15}" type="datetime1">
              <a:rPr lang="es-ES" smtClean="0"/>
              <a:t>28/05/2020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3EF6FB-F096-44F8-A2A9-4068F2F4E022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</p:spPr>
        <p:txBody>
          <a:bodyPr rtlCol="0"/>
          <a:lstStyle/>
          <a:p>
            <a:pPr rtl="0"/>
            <a:fld id="{E3B36274-F2B9-4C45-BBB4-0EDF4CD651A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5491B73-2ECD-4BA3-A980-C7E12752155D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286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A0CEF92-C380-4F2B-A41B-F6E7AB04A7B8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743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29463B-51A9-4137-813D-295D64AE82B1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575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47C1ED-5DF3-479C-A1C8-50449A40F1E6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124209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EF682B-971E-4315-9FA5-6AD2F8C98349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0827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56EC1B-8DDF-41DD-A575-F8B52486DF9A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907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4DCA53-E852-4FE4-8BFC-DCE8F365EBD0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292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ECEFB45-703E-4229-9D3B-6F359AB91707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8929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2EA7A2-6EF7-4E1C-B864-2C261FBFA50D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290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3A4360-2BD0-4C99-A155-5F2F6775B7A5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742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47C1ED-5DF3-479C-A1C8-50449A40F1E6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971801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B047C1ED-5DF3-479C-A1C8-50449A40F1E6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211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lamusayelespiritu.blogspot.com/2013/01/10-actividades-de-escritura-creativa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en.wikipedia.org/wiki/Lenore_(ballad)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creativecommons.org/licenses/by-nc-sa/3.0/" TargetMode="External"/><Relationship Id="rId10" Type="http://schemas.openxmlformats.org/officeDocument/2006/relationships/hyperlink" Target="http://demononave.blogspot.com/2014/03/una-bicicleta-pedalea-entre-poemas.html" TargetMode="External"/><Relationship Id="rId4" Type="http://schemas.openxmlformats.org/officeDocument/2006/relationships/hyperlink" Target="http://lasmujeressinrostro.blogspot.com/2014/10/la-medida-de-mi-madre-un-poema-de.html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gesvin.wordpress.com/2016/02/24/importancia-de-las-emociones-en-el-proceso-ensenanza-aprendizaje-ebook/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inoko.wordpress.com/2010/07/14/a-callarse-or-keeping-quiet-pablo-neruda/" TargetMode="External"/><Relationship Id="rId11" Type="http://schemas.openxmlformats.org/officeDocument/2006/relationships/hyperlink" Target="http://www.fundacionlafuente.cl/gabriela-mistral-el-alma-de-chile/" TargetMode="External"/><Relationship Id="rId5" Type="http://schemas.openxmlformats.org/officeDocument/2006/relationships/image" Target="../media/image7.jpg"/><Relationship Id="rId10" Type="http://schemas.openxmlformats.org/officeDocument/2006/relationships/image" Target="../media/image9.jpeg"/><Relationship Id="rId4" Type="http://schemas.openxmlformats.org/officeDocument/2006/relationships/hyperlink" Target="https://creativecommons.org/licenses/by-nc-sa/3.0/" TargetMode="External"/><Relationship Id="rId9" Type="http://schemas.openxmlformats.org/officeDocument/2006/relationships/hyperlink" Target="http://tintanocturna.blogspot.com/2016/08/a-tip-for-writers-un-concejo-para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143980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ulavirtualdeayl.blogspot.com/2013/03/poemas-de-primavera.html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nguavempace.blogspot.com/2016/03/poemas-de-gioconda-belli.html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ecursosparamiclasedereligion.blogspot.com/2013/01/poema-del-no-gloria-fuertes.html" TargetMode="External"/><Relationship Id="rId3" Type="http://schemas.openxmlformats.org/officeDocument/2006/relationships/hyperlink" Target="http://antoniomoriel.blogspot.com/2015/09/triste-poema-de-cuna.html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ernandoperezcossio.wordpress.com/2011/07/20/gracias-por-tu-amistad-poema-de-judith-bond-1987/" TargetMode="External"/><Relationship Id="rId5" Type="http://schemas.openxmlformats.org/officeDocument/2006/relationships/image" Target="../media/image15.jpg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enguavempace.blogspot.com/2016/03/poemas-de-gioconda-belli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344" y="1052736"/>
            <a:ext cx="5584305" cy="3500976"/>
          </a:xfrm>
        </p:spPr>
        <p:txBody>
          <a:bodyPr rtlCol="0">
            <a:normAutofit/>
          </a:bodyPr>
          <a:lstStyle/>
          <a:p>
            <a:pPr rtl="0"/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POEMA </a:t>
            </a:r>
            <a:br>
              <a:rPr lang="es-ES" sz="3700" dirty="0"/>
            </a:br>
            <a:r>
              <a:rPr lang="es-ES" sz="3700" dirty="0"/>
              <a:t>____________________</a:t>
            </a:r>
            <a:br>
              <a:rPr lang="es-ES" sz="3700"/>
            </a:br>
            <a:r>
              <a:rPr lang="es-ES" sz="2400"/>
              <a:t>EDUCACIÓN </a:t>
            </a:r>
            <a:r>
              <a:rPr lang="es-ES" sz="2400" dirty="0"/>
              <a:t>MEDIA</a:t>
            </a:r>
            <a:br>
              <a:rPr lang="es-ES" sz="3700" dirty="0"/>
            </a:br>
            <a:endParaRPr lang="es-ES" sz="37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4675634" cy="914400"/>
          </a:xfrm>
        </p:spPr>
        <p:txBody>
          <a:bodyPr rtlCol="0">
            <a:normAutofit/>
          </a:bodyPr>
          <a:lstStyle/>
          <a:p>
            <a:pPr algn="r"/>
            <a:r>
              <a:rPr lang="es-CL" sz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Profesora: Melissa Márquez </a:t>
            </a:r>
          </a:p>
          <a:p>
            <a:endParaRPr lang="es-CL" sz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CL" sz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lenguaje@terminatusestudios.cl</a:t>
            </a:r>
            <a:endParaRPr lang="es-CL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7F6B7B97-3120-4CF7-BD2E-79339B2658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86977" y="1847957"/>
            <a:ext cx="4908848" cy="315393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D830CF5-91AD-4F22-B464-AD7CE5B779B7}"/>
              </a:ext>
            </a:extLst>
          </p:cNvPr>
          <p:cNvSpPr txBox="1"/>
          <p:nvPr/>
        </p:nvSpPr>
        <p:spPr>
          <a:xfrm>
            <a:off x="9655626" y="6648801"/>
            <a:ext cx="254428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4" tooltip="http://lamusayelespiritu.blogspot.com/2013/01/10-actividades-de-escritura-creativ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CL" sz="700">
              <a:solidFill>
                <a:srgbClr val="FFFFFF"/>
              </a:solidFill>
            </a:endParaRPr>
          </a:p>
        </p:txBody>
      </p:sp>
      <p:pic>
        <p:nvPicPr>
          <p:cNvPr id="12290" name="Picture 2" descr="Termina tus estudios (@TerminaEstudios) | Twitter">
            <a:extLst>
              <a:ext uri="{FF2B5EF4-FFF2-40B4-BE49-F238E27FC236}">
                <a16:creationId xmlns:a16="http://schemas.microsoft.com/office/drawing/2014/main" id="{8A9012D8-B198-4096-AE75-39D56AC82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626" y="18970"/>
            <a:ext cx="2535247" cy="253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D9483-731E-4730-AD15-88BE6F673B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7050" y="420925"/>
            <a:ext cx="5483225" cy="12969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ACTITUDES DEL HABLANTE LÍRICO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34D9DDD-7AA3-40FC-A694-3CEDA81D9DE2}"/>
              </a:ext>
            </a:extLst>
          </p:cNvPr>
          <p:cNvSpPr txBox="1">
            <a:spLocks/>
          </p:cNvSpPr>
          <p:nvPr/>
        </p:nvSpPr>
        <p:spPr>
          <a:xfrm>
            <a:off x="407368" y="2129869"/>
            <a:ext cx="3163888" cy="867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</a:t>
            </a:r>
          </a:p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ENUNCIATIVA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F0C1263-8365-4CD5-BED1-CBC0DA5246C9}"/>
              </a:ext>
            </a:extLst>
          </p:cNvPr>
          <p:cNvSpPr txBox="1">
            <a:spLocks/>
          </p:cNvSpPr>
          <p:nvPr/>
        </p:nvSpPr>
        <p:spPr>
          <a:xfrm>
            <a:off x="8046068" y="2129867"/>
            <a:ext cx="3163888" cy="867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 CARMÍNICA O DE LA CANCIÓN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6F616F6-8F7A-4170-8D7D-E4B5E26DDD5A}"/>
              </a:ext>
            </a:extLst>
          </p:cNvPr>
          <p:cNvSpPr txBox="1">
            <a:spLocks/>
          </p:cNvSpPr>
          <p:nvPr/>
        </p:nvSpPr>
        <p:spPr>
          <a:xfrm>
            <a:off x="4226718" y="2129868"/>
            <a:ext cx="3163888" cy="867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 APELATIVA O POSTRÓFICA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A128A4B-EB3F-47C3-A3E5-C98504C908B1}"/>
              </a:ext>
            </a:extLst>
          </p:cNvPr>
          <p:cNvSpPr txBox="1">
            <a:spLocks/>
          </p:cNvSpPr>
          <p:nvPr/>
        </p:nvSpPr>
        <p:spPr>
          <a:xfrm>
            <a:off x="375792" y="3284984"/>
            <a:ext cx="3163888" cy="867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Expresa en forma narrativa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4F5D7C8-2F2A-4AC3-B181-3F1CD05FF6F1}"/>
              </a:ext>
            </a:extLst>
          </p:cNvPr>
          <p:cNvSpPr txBox="1">
            <a:spLocks/>
          </p:cNvSpPr>
          <p:nvPr/>
        </p:nvSpPr>
        <p:spPr>
          <a:xfrm>
            <a:off x="4226718" y="3260962"/>
            <a:ext cx="3163888" cy="867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Expresa diálogo en segunda persona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AB7AF8-4707-4E3E-A29E-A3264997BD6E}"/>
              </a:ext>
            </a:extLst>
          </p:cNvPr>
          <p:cNvSpPr txBox="1">
            <a:spLocks/>
          </p:cNvSpPr>
          <p:nvPr/>
        </p:nvSpPr>
        <p:spPr>
          <a:xfrm>
            <a:off x="8046068" y="3334515"/>
            <a:ext cx="3163888" cy="867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Expresa interioridad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0A720E0-C63E-43D5-887F-83273EFFF80A}"/>
              </a:ext>
            </a:extLst>
          </p:cNvPr>
          <p:cNvSpPr txBox="1">
            <a:spLocks/>
          </p:cNvSpPr>
          <p:nvPr/>
        </p:nvSpPr>
        <p:spPr>
          <a:xfrm>
            <a:off x="8046068" y="4429213"/>
            <a:ext cx="3810572" cy="200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i="1" dirty="0">
                <a:solidFill>
                  <a:schemeClr val="tx2"/>
                </a:solidFill>
              </a:rPr>
              <a:t>No sé lo que he soñado</a:t>
            </a:r>
            <a:br>
              <a:rPr lang="es-ES" i="1" dirty="0">
                <a:solidFill>
                  <a:schemeClr val="tx2"/>
                </a:solidFill>
              </a:rPr>
            </a:br>
            <a:r>
              <a:rPr lang="es-ES" i="1" dirty="0">
                <a:solidFill>
                  <a:schemeClr val="tx2"/>
                </a:solidFill>
              </a:rPr>
              <a:t>en la noche pasada;</a:t>
            </a:r>
            <a:br>
              <a:rPr lang="es-ES" i="1" dirty="0">
                <a:solidFill>
                  <a:schemeClr val="tx2"/>
                </a:solidFill>
              </a:rPr>
            </a:br>
            <a:r>
              <a:rPr lang="es-ES" i="1" dirty="0">
                <a:solidFill>
                  <a:schemeClr val="tx2"/>
                </a:solidFill>
              </a:rPr>
              <a:t>triste, muy triste debió ser el sueño</a:t>
            </a:r>
            <a:br>
              <a:rPr lang="es-ES" i="1" dirty="0">
                <a:solidFill>
                  <a:schemeClr val="tx2"/>
                </a:solidFill>
              </a:rPr>
            </a:br>
            <a:r>
              <a:rPr lang="es-ES" i="1" dirty="0">
                <a:solidFill>
                  <a:schemeClr val="tx2"/>
                </a:solidFill>
              </a:rPr>
              <a:t>pues despierto la angustia me duraba.</a:t>
            </a:r>
          </a:p>
          <a:p>
            <a:pPr algn="ctr"/>
            <a:br>
              <a:rPr lang="es-ES" i="1" dirty="0">
                <a:solidFill>
                  <a:schemeClr val="tx2"/>
                </a:solidFill>
              </a:rPr>
            </a:br>
            <a:r>
              <a:rPr lang="es-ES" dirty="0">
                <a:solidFill>
                  <a:schemeClr val="tx2"/>
                </a:solidFill>
              </a:rPr>
              <a:t>(Gustavo Adolfo Bécquer, español.)</a:t>
            </a:r>
            <a:endParaRPr lang="es-CL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BE0EFFD-1465-4A1C-A3AE-557F488DE2A5}"/>
              </a:ext>
            </a:extLst>
          </p:cNvPr>
          <p:cNvSpPr txBox="1">
            <a:spLocks/>
          </p:cNvSpPr>
          <p:nvPr/>
        </p:nvSpPr>
        <p:spPr>
          <a:xfrm>
            <a:off x="84026" y="4455887"/>
            <a:ext cx="3810572" cy="200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i="1" dirty="0">
                <a:solidFill>
                  <a:schemeClr val="tx2"/>
                </a:solidFill>
              </a:rPr>
              <a:t>A recorrer me dediqué esta tarde</a:t>
            </a:r>
            <a:br>
              <a:rPr lang="es-ES" sz="2000" i="1" dirty="0">
                <a:solidFill>
                  <a:schemeClr val="tx2"/>
                </a:solidFill>
              </a:rPr>
            </a:br>
            <a:r>
              <a:rPr lang="es-ES" sz="2000" i="1" dirty="0">
                <a:solidFill>
                  <a:schemeClr val="tx2"/>
                </a:solidFill>
              </a:rPr>
              <a:t>las solitarias calles de mi aldea</a:t>
            </a:r>
            <a:br>
              <a:rPr lang="es-ES" sz="2000" i="1" dirty="0">
                <a:solidFill>
                  <a:schemeClr val="tx2"/>
                </a:solidFill>
              </a:rPr>
            </a:br>
            <a:r>
              <a:rPr lang="es-ES" sz="2000" i="1" dirty="0">
                <a:solidFill>
                  <a:schemeClr val="tx2"/>
                </a:solidFill>
              </a:rPr>
              <a:t>acompañado por el buen crepúsculo</a:t>
            </a:r>
            <a:br>
              <a:rPr lang="es-ES" sz="2000" i="1" dirty="0">
                <a:solidFill>
                  <a:schemeClr val="tx2"/>
                </a:solidFill>
              </a:rPr>
            </a:br>
            <a:r>
              <a:rPr lang="es-ES" sz="2000" i="1" dirty="0">
                <a:solidFill>
                  <a:schemeClr val="tx2"/>
                </a:solidFill>
              </a:rPr>
              <a:t>que es el único amigo que me queda.</a:t>
            </a:r>
          </a:p>
          <a:p>
            <a:pPr algn="ctr"/>
            <a:br>
              <a:rPr lang="es-ES" sz="2000" dirty="0">
                <a:solidFill>
                  <a:schemeClr val="tx2"/>
                </a:solidFill>
              </a:rPr>
            </a:br>
            <a:r>
              <a:rPr lang="es-ES" sz="2000" dirty="0">
                <a:solidFill>
                  <a:schemeClr val="tx2"/>
                </a:solidFill>
              </a:rPr>
              <a:t>(Nicanor Parra, chileno.)</a:t>
            </a:r>
            <a:endParaRPr lang="es-CL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5065ADE7-3B28-4D63-BD44-07F573E23C24}"/>
              </a:ext>
            </a:extLst>
          </p:cNvPr>
          <p:cNvSpPr txBox="1">
            <a:spLocks/>
          </p:cNvSpPr>
          <p:nvPr/>
        </p:nvSpPr>
        <p:spPr>
          <a:xfrm>
            <a:off x="4065047" y="4429213"/>
            <a:ext cx="3810572" cy="200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i="1" dirty="0">
                <a:solidFill>
                  <a:schemeClr val="tx2"/>
                </a:solidFill>
              </a:rPr>
              <a:t>Pura, encendida rosa,</a:t>
            </a:r>
            <a:br>
              <a:rPr lang="es-ES" i="1" dirty="0">
                <a:solidFill>
                  <a:schemeClr val="tx2"/>
                </a:solidFill>
              </a:rPr>
            </a:br>
            <a:r>
              <a:rPr lang="es-ES" i="1" dirty="0">
                <a:solidFill>
                  <a:schemeClr val="tx2"/>
                </a:solidFill>
              </a:rPr>
              <a:t>émula de la llama</a:t>
            </a:r>
            <a:br>
              <a:rPr lang="es-ES" i="1" dirty="0">
                <a:solidFill>
                  <a:schemeClr val="tx2"/>
                </a:solidFill>
              </a:rPr>
            </a:br>
            <a:r>
              <a:rPr lang="es-ES" i="1" dirty="0">
                <a:solidFill>
                  <a:schemeClr val="tx2"/>
                </a:solidFill>
              </a:rPr>
              <a:t>que sale con el día,</a:t>
            </a:r>
            <a:br>
              <a:rPr lang="es-ES" i="1" dirty="0">
                <a:solidFill>
                  <a:schemeClr val="tx2"/>
                </a:solidFill>
              </a:rPr>
            </a:br>
            <a:r>
              <a:rPr lang="es-ES" i="1" dirty="0">
                <a:solidFill>
                  <a:schemeClr val="tx2"/>
                </a:solidFill>
              </a:rPr>
              <a:t>¿cómo naces tan llena de alegría</a:t>
            </a:r>
            <a:br>
              <a:rPr lang="es-ES" i="1" dirty="0">
                <a:solidFill>
                  <a:schemeClr val="tx2"/>
                </a:solidFill>
              </a:rPr>
            </a:br>
            <a:r>
              <a:rPr lang="es-ES" i="1" dirty="0">
                <a:solidFill>
                  <a:schemeClr val="tx2"/>
                </a:solidFill>
              </a:rPr>
              <a:t>si sabes que la edad que te da el cielo</a:t>
            </a:r>
            <a:br>
              <a:rPr lang="es-ES" i="1" dirty="0">
                <a:solidFill>
                  <a:schemeClr val="tx2"/>
                </a:solidFill>
              </a:rPr>
            </a:br>
            <a:r>
              <a:rPr lang="es-ES" i="1" dirty="0">
                <a:solidFill>
                  <a:schemeClr val="tx2"/>
                </a:solidFill>
              </a:rPr>
              <a:t>es apenas un breve y veloz vuelo?</a:t>
            </a:r>
          </a:p>
          <a:p>
            <a:pPr algn="ctr"/>
            <a:br>
              <a:rPr lang="es-ES" dirty="0">
                <a:solidFill>
                  <a:schemeClr val="tx2"/>
                </a:solidFill>
              </a:rPr>
            </a:br>
            <a:r>
              <a:rPr lang="es-ES" dirty="0">
                <a:solidFill>
                  <a:schemeClr val="tx2"/>
                </a:solidFill>
              </a:rPr>
              <a:t>(Francisco de Rioja, español.)</a:t>
            </a:r>
            <a:endParaRPr lang="es-CL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852B2F7-1153-4955-8C05-6C98879F3ABD}"/>
              </a:ext>
            </a:extLst>
          </p:cNvPr>
          <p:cNvCxnSpPr>
            <a:stCxn id="2" idx="2"/>
          </p:cNvCxnSpPr>
          <p:nvPr/>
        </p:nvCxnSpPr>
        <p:spPr>
          <a:xfrm flipH="1">
            <a:off x="1989312" y="1717913"/>
            <a:ext cx="3819351" cy="4119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4755336-0880-4085-8F14-16E4C9E7DEF2}"/>
              </a:ext>
            </a:extLst>
          </p:cNvPr>
          <p:cNvCxnSpPr>
            <a:stCxn id="2" idx="2"/>
            <a:endCxn id="9" idx="0"/>
          </p:cNvCxnSpPr>
          <p:nvPr/>
        </p:nvCxnSpPr>
        <p:spPr>
          <a:xfrm flipH="1">
            <a:off x="5808662" y="1717913"/>
            <a:ext cx="1" cy="4119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54358A2E-6BB6-4EF2-A8C4-869326683BC1}"/>
              </a:ext>
            </a:extLst>
          </p:cNvPr>
          <p:cNvCxnSpPr>
            <a:stCxn id="2" idx="2"/>
            <a:endCxn id="8" idx="0"/>
          </p:cNvCxnSpPr>
          <p:nvPr/>
        </p:nvCxnSpPr>
        <p:spPr>
          <a:xfrm>
            <a:off x="5808663" y="1717913"/>
            <a:ext cx="3819349" cy="4119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045D0074-2A08-4A92-A089-98E216B5F059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5808662" y="2996951"/>
            <a:ext cx="0" cy="2640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453566CF-A3C1-4ECA-8917-F70F80B34865}"/>
              </a:ext>
            </a:extLst>
          </p:cNvPr>
          <p:cNvCxnSpPr>
            <a:stCxn id="8" idx="2"/>
            <a:endCxn id="12" idx="0"/>
          </p:cNvCxnSpPr>
          <p:nvPr/>
        </p:nvCxnSpPr>
        <p:spPr>
          <a:xfrm>
            <a:off x="9628012" y="2996950"/>
            <a:ext cx="0" cy="3375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E75889B5-2B50-4A91-95E4-3996691AC448}"/>
              </a:ext>
            </a:extLst>
          </p:cNvPr>
          <p:cNvCxnSpPr>
            <a:stCxn id="7" idx="2"/>
          </p:cNvCxnSpPr>
          <p:nvPr/>
        </p:nvCxnSpPr>
        <p:spPr>
          <a:xfrm>
            <a:off x="1989312" y="2996952"/>
            <a:ext cx="0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A5313EB2-5879-4BCF-A5D2-762C018FF78E}"/>
              </a:ext>
            </a:extLst>
          </p:cNvPr>
          <p:cNvCxnSpPr>
            <a:stCxn id="10" idx="2"/>
          </p:cNvCxnSpPr>
          <p:nvPr/>
        </p:nvCxnSpPr>
        <p:spPr>
          <a:xfrm>
            <a:off x="1957736" y="4152067"/>
            <a:ext cx="0" cy="2771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8B3FCD73-1363-412C-B1BE-60137EA40D6A}"/>
              </a:ext>
            </a:extLst>
          </p:cNvPr>
          <p:cNvCxnSpPr>
            <a:stCxn id="11" idx="2"/>
          </p:cNvCxnSpPr>
          <p:nvPr/>
        </p:nvCxnSpPr>
        <p:spPr>
          <a:xfrm>
            <a:off x="5808662" y="4128045"/>
            <a:ext cx="0" cy="301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5" name="Conector recto 11264">
            <a:extLst>
              <a:ext uri="{FF2B5EF4-FFF2-40B4-BE49-F238E27FC236}">
                <a16:creationId xmlns:a16="http://schemas.microsoft.com/office/drawing/2014/main" id="{AF1A59D5-3D55-4946-94AD-5B1B41408CFE}"/>
              </a:ext>
            </a:extLst>
          </p:cNvPr>
          <p:cNvCxnSpPr>
            <a:stCxn id="12" idx="2"/>
          </p:cNvCxnSpPr>
          <p:nvPr/>
        </p:nvCxnSpPr>
        <p:spPr>
          <a:xfrm>
            <a:off x="9628012" y="4201598"/>
            <a:ext cx="0" cy="2276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4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D0127B-4274-4859-BCF7-582CFFE9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FIGURAS LITERARIAS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3ADE1B-41B1-4ADF-A619-EB9B323B8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b="1" dirty="0">
                <a:solidFill>
                  <a:schemeClr val="tx1"/>
                </a:solidFill>
              </a:rPr>
              <a:t>Las figuras literarias son construcciones gramaticales que se apartan de la sintaxis habitual para aumentar o matizar la expresividad.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Se denomina figuras literarias a ciertas formas de utilizar las palabras en el sentido de que aunque son empleadas con sus acepciones habituales, son acompañadas de algunas </a:t>
            </a:r>
            <a:r>
              <a:rPr lang="es-ES" b="1" dirty="0">
                <a:solidFill>
                  <a:schemeClr val="tx1"/>
                </a:solidFill>
              </a:rPr>
              <a:t>particularidades fónicas</a:t>
            </a:r>
            <a:r>
              <a:rPr lang="es-ES" dirty="0">
                <a:solidFill>
                  <a:schemeClr val="tx1"/>
                </a:solidFill>
              </a:rPr>
              <a:t>, </a:t>
            </a:r>
            <a:r>
              <a:rPr lang="es-ES" b="1" dirty="0">
                <a:solidFill>
                  <a:schemeClr val="tx1"/>
                </a:solidFill>
              </a:rPr>
              <a:t>gramaticales o semánticas</a:t>
            </a:r>
            <a:r>
              <a:rPr lang="es-ES" dirty="0">
                <a:solidFill>
                  <a:schemeClr val="tx1"/>
                </a:solidFill>
              </a:rPr>
              <a:t>, que las alejan de un uso normal de las mismas, por lo que terminan por resultar especialmente expresivas. Debido a esto, su uso es característico, aunque en modo alguno exclusivo, de las obras literarias.</a:t>
            </a:r>
          </a:p>
          <a:p>
            <a:pPr algn="just"/>
            <a:r>
              <a:rPr lang="es-ES" sz="2400" b="1" dirty="0">
                <a:solidFill>
                  <a:schemeClr val="tx1"/>
                </a:solidFill>
              </a:rPr>
              <a:t>De forma coloquial, reciben también el nombre de recursos literarios, recursos estilísticos, recursos retóricos, figuras retóricas, etc.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2036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0A3B50B-5DAA-4DB2-8411-4FC96BB4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39" y="404664"/>
            <a:ext cx="2834640" cy="2377440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METÁFORA: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CC540F-BA1E-47AE-B6D5-11514B4E7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</a:t>
            </a:r>
            <a:r>
              <a:rPr lang="es-C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r>
              <a:rPr lang="es-C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suspiros se escapan de su boca de fresa… </a:t>
            </a:r>
          </a:p>
          <a:p>
            <a:pPr marL="0" indent="0" algn="ctr">
              <a:buNone/>
            </a:pPr>
            <a:endParaRPr lang="es-C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C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este ejemplo, BOCA  Y  FRESA se comparan por el color sin el nexo que exprese la comparación. </a:t>
            </a:r>
          </a:p>
          <a:p>
            <a:pPr marL="0" indent="0" algn="just">
              <a:buNone/>
            </a:pPr>
            <a:endPara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C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ejemplos: </a:t>
            </a:r>
          </a:p>
          <a:p>
            <a:r>
              <a:rPr lang="es-ES" dirty="0"/>
              <a:t>Las perlas de tu boca. (Compara perlas con dientes)</a:t>
            </a:r>
          </a:p>
          <a:p>
            <a:r>
              <a:rPr lang="es-ES" dirty="0"/>
              <a:t>Las luciérnagas decoraban la noche. (Las luciérnagas hacen referencia a las estrellas)</a:t>
            </a:r>
          </a:p>
          <a:p>
            <a:r>
              <a:rPr lang="es-ES" dirty="0"/>
              <a:t>El cielo estaba cubierto de blancos algodones. (Los blancos algodones se comparan con las nubes)</a:t>
            </a:r>
          </a:p>
          <a:p>
            <a:pPr marL="0" indent="0" algn="ctr">
              <a:buNone/>
            </a:pPr>
            <a:endParaRPr lang="es-C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7D05B3B-F570-42D9-9738-99E2DAC10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336" y="2699278"/>
            <a:ext cx="2834640" cy="232199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Comparación implícita, </a:t>
            </a:r>
            <a:b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decir, sin expresar el nexo correspondiente. </a:t>
            </a:r>
          </a:p>
        </p:txBody>
      </p:sp>
    </p:spTree>
    <p:extLst>
      <p:ext uri="{BB962C8B-B14F-4D97-AF65-F5344CB8AC3E}">
        <p14:creationId xmlns:p14="http://schemas.microsoft.com/office/powerpoint/2010/main" val="419026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0A3B50B-5DAA-4DB2-8411-4FC96BB4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2834640" cy="2377440"/>
          </a:xfrm>
        </p:spPr>
        <p:txBody>
          <a:bodyPr>
            <a:normAutofit/>
          </a:bodyPr>
          <a:lstStyle/>
          <a:p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COMPARACIÓN: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CC540F-BA1E-47AE-B6D5-11514B4E7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</a:t>
            </a:r>
            <a:r>
              <a:rPr lang="es-C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r>
              <a:rPr lang="es-C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perro olvidado </a:t>
            </a:r>
            <a:br>
              <a:rPr lang="es-C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no tiene </a:t>
            </a:r>
            <a:br>
              <a:rPr lang="es-C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huella ni olfato </a:t>
            </a:r>
          </a:p>
          <a:p>
            <a:pPr marL="0" indent="0" algn="ctr">
              <a:buNone/>
            </a:pPr>
            <a:endParaRPr lang="es-C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C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este ejemplo, el hablante se compara con un perro olvidado, utilizando el nexo “como”. </a:t>
            </a:r>
          </a:p>
          <a:p>
            <a:pPr marL="0" indent="0" algn="just">
              <a:buNone/>
            </a:pPr>
            <a:endPara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C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ejemplo: </a:t>
            </a:r>
          </a:p>
          <a:p>
            <a:pPr marL="0" indent="0" algn="ctr">
              <a:buNone/>
            </a:pPr>
            <a:r>
              <a:rPr lang="es-ES" i="1" dirty="0"/>
              <a:t>Mis llamas con tu nieve y con tu hielo,</a:t>
            </a:r>
            <a:br>
              <a:rPr lang="es-ES" dirty="0"/>
            </a:br>
            <a:r>
              <a:rPr lang="es-ES" b="1" i="1" dirty="0"/>
              <a:t>Cual</a:t>
            </a:r>
            <a:r>
              <a:rPr lang="es-ES" i="1" dirty="0"/>
              <a:t> </a:t>
            </a:r>
            <a:r>
              <a:rPr lang="es-ES" b="1" i="1" dirty="0"/>
              <a:t>suele</a:t>
            </a:r>
            <a:r>
              <a:rPr lang="es-ES" i="1" dirty="0"/>
              <a:t> opuestas flechas de su aljaba,</a:t>
            </a:r>
            <a:br>
              <a:rPr lang="es-ES" dirty="0"/>
            </a:br>
            <a:r>
              <a:rPr lang="es-ES" i="1" dirty="0"/>
              <a:t>Mezclaba Amor, y honesto las mezclaba,</a:t>
            </a:r>
            <a:br>
              <a:rPr lang="es-ES" dirty="0"/>
            </a:br>
            <a:r>
              <a:rPr lang="es-ES" b="1" i="1" dirty="0"/>
              <a:t>Como mi adoración en su desvelo</a:t>
            </a:r>
            <a:r>
              <a:rPr lang="es-ES" i="1" dirty="0"/>
              <a:t>.</a:t>
            </a:r>
            <a:endParaRPr lang="es-C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7D05B3B-F570-42D9-9738-99E2DAC10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924944"/>
            <a:ext cx="2834640" cy="2891222"/>
          </a:xfrm>
        </p:spPr>
        <p:txBody>
          <a:bodyPr>
            <a:normAutofit fontScale="62500" lnSpcReduction="20000"/>
          </a:bodyPr>
          <a:lstStyle/>
          <a:p>
            <a:pPr algn="ctr"/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Relación entre dos términos por las semejanzas entre las realidades que designan. </a:t>
            </a:r>
          </a:p>
          <a:p>
            <a:pPr algn="ctr"/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comparación se realiza mediante un adverbio comparativo, que puede ser: cuál, cómo, o similares. </a:t>
            </a:r>
          </a:p>
          <a:p>
            <a:pPr algn="ctr"/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no utilice el adverbio de comparación se transforma en una metáfora. </a:t>
            </a:r>
          </a:p>
        </p:txBody>
      </p:sp>
    </p:spTree>
    <p:extLst>
      <p:ext uri="{BB962C8B-B14F-4D97-AF65-F5344CB8AC3E}">
        <p14:creationId xmlns:p14="http://schemas.microsoft.com/office/powerpoint/2010/main" val="34275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0A3B50B-5DAA-4DB2-8411-4FC96BB4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620100"/>
            <a:ext cx="2834640" cy="2377440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HIPÉRBOLE: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CC540F-BA1E-47AE-B6D5-11514B4E7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</a:t>
            </a:r>
            <a:r>
              <a:rPr lang="es-C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r>
              <a:rPr lang="es-C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Érase un hombre con invisible nariz</a:t>
            </a:r>
          </a:p>
          <a:p>
            <a:pPr marL="0" indent="0" algn="ctr">
              <a:buNone/>
            </a:pPr>
            <a:endParaRPr lang="es-C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C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este ejemplo, se exagera el tamaño de la nariz, definiéndola como invisible por su pequeño tamaño. </a:t>
            </a:r>
          </a:p>
          <a:p>
            <a:pPr marL="0" indent="0" algn="just">
              <a:buNone/>
            </a:pPr>
            <a:endPara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C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ejemplos: </a:t>
            </a:r>
          </a:p>
          <a:p>
            <a:r>
              <a:rPr lang="es-ES" dirty="0"/>
              <a:t>No hay extensión más grande que mi herida. </a:t>
            </a:r>
          </a:p>
          <a:p>
            <a:r>
              <a:rPr lang="es-ES" dirty="0"/>
              <a:t>Tanto dolor se agrupa en mi costado que, por doler, me duele hasta el aliento.</a:t>
            </a:r>
          </a:p>
          <a:p>
            <a:r>
              <a:rPr lang="es-ES" dirty="0"/>
              <a:t>Sonrisa de oreja a oreja.</a:t>
            </a:r>
          </a:p>
          <a:p>
            <a:pPr marL="0" indent="0" algn="ctr">
              <a:buNone/>
            </a:pPr>
            <a:endParaRPr lang="es-C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7D05B3B-F570-42D9-9738-99E2DAC10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2936"/>
            <a:ext cx="2834640" cy="232199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Visión que exagera la realidad, amplificándola o disminuyéndola. </a:t>
            </a:r>
          </a:p>
        </p:txBody>
      </p:sp>
    </p:spTree>
    <p:extLst>
      <p:ext uri="{BB962C8B-B14F-4D97-AF65-F5344CB8AC3E}">
        <p14:creationId xmlns:p14="http://schemas.microsoft.com/office/powerpoint/2010/main" val="1769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0A3B50B-5DAA-4DB2-8411-4FC96BB4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692696"/>
            <a:ext cx="2834640" cy="2377440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HIPÉRBATON: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CC540F-BA1E-47AE-B6D5-11514B4E7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</a:t>
            </a:r>
            <a:r>
              <a:rPr lang="es-C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r>
              <a:rPr lang="es-C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salón en el ángulo oscuro</a:t>
            </a:r>
          </a:p>
          <a:p>
            <a:pPr marL="0" indent="0" algn="ctr">
              <a:buNone/>
            </a:pPr>
            <a:endParaRPr lang="es-C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C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este ejemplo, el orden habitual sería: EN EL ÁNGULO OSCURO DEL SALÓN. </a:t>
            </a:r>
          </a:p>
          <a:p>
            <a:pPr marL="0" indent="0" algn="just">
              <a:buNone/>
            </a:pPr>
            <a:endPara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C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ejemplos: </a:t>
            </a:r>
          </a:p>
          <a:p>
            <a:r>
              <a:rPr lang="es-ES" dirty="0"/>
              <a:t>A Dios gracias (Gracias a Dios)</a:t>
            </a:r>
          </a:p>
          <a:p>
            <a:r>
              <a:rPr lang="es-ES" dirty="0"/>
              <a:t>Ni que decir tiene (No se tiene que decir)</a:t>
            </a:r>
          </a:p>
          <a:p>
            <a:r>
              <a:rPr lang="es-ES" dirty="0"/>
              <a:t>Miedo me da lo que va a hacer (Me da miedo lo que va a hacer)</a:t>
            </a:r>
          </a:p>
          <a:p>
            <a:pPr marL="0" indent="0" algn="ctr">
              <a:buNone/>
            </a:pPr>
            <a:endParaRPr lang="es-C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7D05B3B-F570-42D9-9738-99E2DAC10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991" y="3040319"/>
            <a:ext cx="2834640" cy="2321990"/>
          </a:xfrm>
        </p:spPr>
        <p:txBody>
          <a:bodyPr>
            <a:normAutofit/>
          </a:bodyPr>
          <a:lstStyle/>
          <a:p>
            <a:pPr algn="ctr"/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 en invertir el orden habitual de las palabras. </a:t>
            </a:r>
          </a:p>
        </p:txBody>
      </p:sp>
    </p:spTree>
    <p:extLst>
      <p:ext uri="{BB962C8B-B14F-4D97-AF65-F5344CB8AC3E}">
        <p14:creationId xmlns:p14="http://schemas.microsoft.com/office/powerpoint/2010/main" val="75109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0A3B50B-5DAA-4DB2-8411-4FC96BB4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39" y="404664"/>
            <a:ext cx="2834640" cy="2377440"/>
          </a:xfrm>
        </p:spPr>
        <p:txBody>
          <a:bodyPr>
            <a:normAutofit/>
          </a:bodyPr>
          <a:lstStyle/>
          <a:p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PERSONIFICACIÓN: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CC540F-BA1E-47AE-B6D5-11514B4E7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</a:t>
            </a:r>
            <a:r>
              <a:rPr lang="es-C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r>
              <a:rPr lang="es-C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Abro la puerta en otra tierra </a:t>
            </a:r>
            <a:br>
              <a:rPr lang="es-C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pasa la niebla con sus dedos repentinos.</a:t>
            </a:r>
          </a:p>
          <a:p>
            <a:pPr marL="0" indent="0" algn="ctr">
              <a:buNone/>
            </a:pPr>
            <a:endParaRPr lang="es-C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C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este ejemplo, la niebla adquiere rasgos humanos como: pasar (avanzar) y habla de sus dedos (lo cual es propio de un humano).</a:t>
            </a:r>
          </a:p>
          <a:p>
            <a:pPr marL="0" indent="0" algn="just">
              <a:buNone/>
            </a:pPr>
            <a:endPara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C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ejemplos: </a:t>
            </a:r>
          </a:p>
          <a:p>
            <a:pPr algn="just"/>
            <a:r>
              <a:rPr lang="es-ES" dirty="0"/>
              <a:t>La casa se quejaba por la edad. (quejar: característica humana)</a:t>
            </a:r>
          </a:p>
          <a:p>
            <a:pPr algn="just"/>
            <a:r>
              <a:rPr lang="es-ES" dirty="0"/>
              <a:t>Venus posaba para presumir su brillo.  (posar: característica humana)</a:t>
            </a:r>
          </a:p>
          <a:p>
            <a:pPr algn="just"/>
            <a:r>
              <a:rPr lang="es-ES" dirty="0"/>
              <a:t>La Luna reía a carcajadas. (reír: característica humana) </a:t>
            </a:r>
          </a:p>
          <a:p>
            <a:pPr marL="0" indent="0" algn="ctr">
              <a:buNone/>
            </a:pPr>
            <a:endParaRPr lang="es-C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7D05B3B-F570-42D9-9738-99E2DAC10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336" y="2699278"/>
            <a:ext cx="2834640" cy="2321990"/>
          </a:xfrm>
        </p:spPr>
        <p:txBody>
          <a:bodyPr>
            <a:normAutofit/>
          </a:bodyPr>
          <a:lstStyle/>
          <a:p>
            <a:pPr algn="ctr"/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Atribuir cualidades humanas a un ser inanimado.</a:t>
            </a:r>
          </a:p>
        </p:txBody>
      </p:sp>
    </p:spTree>
    <p:extLst>
      <p:ext uri="{BB962C8B-B14F-4D97-AF65-F5344CB8AC3E}">
        <p14:creationId xmlns:p14="http://schemas.microsoft.com/office/powerpoint/2010/main" val="195661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AE51603-D1C7-46F9-A92C-4DAD3890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CONCLUIR: 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400C19B6-FCB9-45B9-97A8-A1F28BBF7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Escribe las respuestas a las siguientes preguntas, en tu cuaderno: </a:t>
            </a:r>
          </a:p>
          <a:p>
            <a:pPr marL="0" indent="0">
              <a:buNone/>
            </a:pPr>
            <a:endParaRPr lang="es-CL" dirty="0"/>
          </a:p>
          <a:p>
            <a:pPr marL="457200" indent="-457200">
              <a:buAutoNum type="arabicPeriod"/>
            </a:pPr>
            <a:r>
              <a:rPr lang="es-CL" dirty="0"/>
              <a:t>¿Qué es un poema? </a:t>
            </a:r>
          </a:p>
          <a:p>
            <a:pPr marL="457200" indent="-457200">
              <a:buAutoNum type="arabicPeriod"/>
            </a:pPr>
            <a:r>
              <a:rPr lang="es-CL" dirty="0"/>
              <a:t>Escribe dos características del poema </a:t>
            </a:r>
          </a:p>
          <a:p>
            <a:pPr marL="457200" indent="-457200">
              <a:buAutoNum type="arabicPeriod"/>
            </a:pPr>
            <a:r>
              <a:rPr lang="es-CL" dirty="0"/>
              <a:t>¿Cuál es la diferencia entre el hablante lírico y quien escribe los poemas? Fundamenta. </a:t>
            </a:r>
          </a:p>
          <a:p>
            <a:pPr marL="457200" indent="-457200">
              <a:buAutoNum type="arabicPeriod"/>
            </a:pPr>
            <a:r>
              <a:rPr lang="es-CL" dirty="0"/>
              <a:t>¿Cómo identificarías visualmente un poema? Fundamenta. </a:t>
            </a:r>
          </a:p>
          <a:p>
            <a:pPr marL="457200" indent="-457200" algn="just">
              <a:buAutoNum type="arabicPeriod"/>
            </a:pPr>
            <a:r>
              <a:rPr lang="es-CL" dirty="0"/>
              <a:t>Escribe un ejemplo de cada figura literaria nombrada: METÁFORA, HIPÉRBOLE, HIPÉRBATON, PERSONIFICACIÓN y COMPARACIÓN. </a:t>
            </a:r>
          </a:p>
        </p:txBody>
      </p:sp>
    </p:spTree>
    <p:extLst>
      <p:ext uri="{BB962C8B-B14F-4D97-AF65-F5344CB8AC3E}">
        <p14:creationId xmlns:p14="http://schemas.microsoft.com/office/powerpoint/2010/main" val="20533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74">
            <a:extLst>
              <a:ext uri="{FF2B5EF4-FFF2-40B4-BE49-F238E27FC236}">
                <a16:creationId xmlns:a16="http://schemas.microsoft.com/office/drawing/2014/main" id="{82FB26DF-1058-4FF2-A7D8-CC9D04982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6" name="Picture 6" descr="100 Frases de Motivación para Estudiantes (con Imágenes) - Lifeder">
            <a:extLst>
              <a:ext uri="{FF2B5EF4-FFF2-40B4-BE49-F238E27FC236}">
                <a16:creationId xmlns:a16="http://schemas.microsoft.com/office/drawing/2014/main" id="{86F0522E-1090-4C28-AAB6-11293800A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3110" y="758952"/>
            <a:ext cx="8016469" cy="53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76">
            <a:extLst>
              <a:ext uri="{FF2B5EF4-FFF2-40B4-BE49-F238E27FC236}">
                <a16:creationId xmlns:a16="http://schemas.microsoft.com/office/drawing/2014/main" id="{DF663E57-5EFE-40CA-99A5-7BDB95908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644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UN POEMA?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C3917C-98A8-4557-9836-25A1F1098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766" y="188640"/>
            <a:ext cx="7315200" cy="3573004"/>
          </a:xfrm>
        </p:spPr>
        <p:txBody>
          <a:bodyPr/>
          <a:lstStyle/>
          <a:p>
            <a:r>
              <a:rPr lang="es-CL" sz="2400" b="1" dirty="0"/>
              <a:t>Es un texto literario</a:t>
            </a:r>
          </a:p>
          <a:p>
            <a:endParaRPr lang="es-CL" sz="2400" b="1" dirty="0"/>
          </a:p>
          <a:p>
            <a:pPr marL="0" indent="0">
              <a:buNone/>
            </a:pPr>
            <a:endParaRPr lang="es-CL" sz="2400" b="1" dirty="0"/>
          </a:p>
          <a:p>
            <a:r>
              <a:rPr lang="es-CL" sz="2400" b="1" dirty="0"/>
              <a:t>Los poemas son textos cuyo propósito es expresar emociones o sentimientos. </a:t>
            </a:r>
          </a:p>
          <a:p>
            <a:endParaRPr lang="es-CL" dirty="0"/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8C83DBE9-C3D7-471D-9E46-8DED11F62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27848" y="3424428"/>
            <a:ext cx="2192068" cy="256278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E289BE-D025-44F5-B4BC-1320A276A573}"/>
              </a:ext>
            </a:extLst>
          </p:cNvPr>
          <p:cNvSpPr txBox="1"/>
          <p:nvPr/>
        </p:nvSpPr>
        <p:spPr>
          <a:xfrm>
            <a:off x="9104942" y="6640508"/>
            <a:ext cx="32155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4" tooltip="http://lasmujeressinrostro.blogspot.com/2014/10/la-medida-de-mi-madre-un-poema-de.html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5" tooltip="https://creativecommons.org/licenses/by-nc-sa/3.0/"/>
              </a:rPr>
              <a:t>CC BY-SA-NC</a:t>
            </a:r>
            <a:endParaRPr lang="es-CL" sz="9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33D2D67-0BDD-4C85-AEBC-4DE8503BB0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166239" y="3336067"/>
            <a:ext cx="1828804" cy="287122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1BA125A-96E5-461F-A71D-0FEAEA7768DA}"/>
              </a:ext>
            </a:extLst>
          </p:cNvPr>
          <p:cNvSpPr txBox="1"/>
          <p:nvPr/>
        </p:nvSpPr>
        <p:spPr>
          <a:xfrm>
            <a:off x="5181598" y="4864611"/>
            <a:ext cx="182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7" tooltip="https://en.wikipedia.org/wiki/Lenore_(ballad)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8" tooltip="https://creativecommons.org/licenses/by-sa/3.0/"/>
              </a:rPr>
              <a:t>CC BY-SA</a:t>
            </a:r>
            <a:endParaRPr lang="es-CL" sz="900"/>
          </a:p>
        </p:txBody>
      </p:sp>
      <p:pic>
        <p:nvPicPr>
          <p:cNvPr id="12" name="Imagen 11" descr="Imagen que contiene texto&#10;&#10;Descripción generada automáticamente">
            <a:extLst>
              <a:ext uri="{FF2B5EF4-FFF2-40B4-BE49-F238E27FC236}">
                <a16:creationId xmlns:a16="http://schemas.microsoft.com/office/drawing/2014/main" id="{0DFE7515-0503-4521-B90E-163CFD7E78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454836" y="3412158"/>
            <a:ext cx="2010324" cy="257505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DDD3995-EFD6-416E-85E9-1E0862481E0C}"/>
              </a:ext>
            </a:extLst>
          </p:cNvPr>
          <p:cNvSpPr txBox="1"/>
          <p:nvPr/>
        </p:nvSpPr>
        <p:spPr>
          <a:xfrm>
            <a:off x="3569009" y="7008000"/>
            <a:ext cx="53539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10" tooltip="http://demononave.blogspot.com/2014/03/una-bicicleta-pedalea-entre-poemas.html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11" tooltip="https://creativecommons.org/licenses/by-nc-nd/3.0/"/>
              </a:rPr>
              <a:t>CC BY-NC-ND</a:t>
            </a:r>
            <a:endParaRPr lang="es-CL" sz="900"/>
          </a:p>
        </p:txBody>
      </p:sp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2445-DEFE-499D-B0F4-118CEBF1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¿CUÁLES SON SUS CARACTERÍSTICAS PRINCIPALES?</a:t>
            </a:r>
          </a:p>
        </p:txBody>
      </p:sp>
      <p:pic>
        <p:nvPicPr>
          <p:cNvPr id="5" name="Imagen 4" descr="Imagen que contiene juguete, muñeca, cuarto, reloj&#10;&#10;Descripción generada automáticamente">
            <a:extLst>
              <a:ext uri="{FF2B5EF4-FFF2-40B4-BE49-F238E27FC236}">
                <a16:creationId xmlns:a16="http://schemas.microsoft.com/office/drawing/2014/main" id="{E4E3FD74-BCEC-4B81-8156-9A08F45DAC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08738" y="340109"/>
            <a:ext cx="3250332" cy="174217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CE9F823-B953-435F-9CC6-B0F1FCB8FE08}"/>
              </a:ext>
            </a:extLst>
          </p:cNvPr>
          <p:cNvSpPr txBox="1"/>
          <p:nvPr/>
        </p:nvSpPr>
        <p:spPr>
          <a:xfrm>
            <a:off x="8842276" y="6627168"/>
            <a:ext cx="3250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3" tooltip="https://gesvin.wordpress.com/2016/02/24/importancia-de-las-emociones-en-el-proceso-ensenanza-aprendizaje-ebook/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4" tooltip="https://creativecommons.org/licenses/by-nc-sa/3.0/"/>
              </a:rPr>
              <a:t>CC BY-SA-NC</a:t>
            </a:r>
            <a:endParaRPr lang="es-CL" sz="900" dirty="0"/>
          </a:p>
        </p:txBody>
      </p:sp>
      <p:pic>
        <p:nvPicPr>
          <p:cNvPr id="8" name="Imagen 7" descr="Imagen que contiene persona, hombre, interior, foto&#10;&#10;Descripción generada automáticamente">
            <a:extLst>
              <a:ext uri="{FF2B5EF4-FFF2-40B4-BE49-F238E27FC236}">
                <a16:creationId xmlns:a16="http://schemas.microsoft.com/office/drawing/2014/main" id="{1A346AC5-FCC8-4A28-804A-42DCBC6AC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656129" y="5030765"/>
            <a:ext cx="2040293" cy="136171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503078E-2D7E-41F8-BF16-7EB53CB50C26}"/>
              </a:ext>
            </a:extLst>
          </p:cNvPr>
          <p:cNvSpPr txBox="1"/>
          <p:nvPr/>
        </p:nvSpPr>
        <p:spPr>
          <a:xfrm>
            <a:off x="5860928" y="6627168"/>
            <a:ext cx="568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6" tooltip="https://ainoko.wordpress.com/2010/07/14/a-callarse-or-keeping-quiet-pablo-neruda/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7" tooltip="https://creativecommons.org/licenses/by-nc-nd/3.0/"/>
              </a:rPr>
              <a:t>CC BY-NC-ND</a:t>
            </a:r>
            <a:endParaRPr lang="es-CL" sz="900" dirty="0"/>
          </a:p>
        </p:txBody>
      </p:sp>
      <p:pic>
        <p:nvPicPr>
          <p:cNvPr id="11" name="Imagen 10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58B1559-693D-472C-B9BE-DDF4631EBA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01373" y="2603209"/>
            <a:ext cx="2857500" cy="260985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273787-62B4-4A93-AD51-5FA1C6165F48}"/>
              </a:ext>
            </a:extLst>
          </p:cNvPr>
          <p:cNvSpPr txBox="1"/>
          <p:nvPr/>
        </p:nvSpPr>
        <p:spPr>
          <a:xfrm>
            <a:off x="2844800" y="6651756"/>
            <a:ext cx="325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9" tooltip="http://tintanocturna.blogspot.com/2016/08/a-tip-for-writers-un-concejo-para.html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7" tooltip="https://creativecommons.org/licenses/by-nc-nd/3.0/"/>
              </a:rPr>
              <a:t>CC BY-NC-ND</a:t>
            </a:r>
            <a:endParaRPr lang="es-CL" sz="900" dirty="0"/>
          </a:p>
        </p:txBody>
      </p:sp>
      <p:pic>
        <p:nvPicPr>
          <p:cNvPr id="14" name="Imagen 13" descr="Imagen que contiene persona, tabla, interior, hombre&#10;&#10;Descripción generada automáticamente">
            <a:extLst>
              <a:ext uri="{FF2B5EF4-FFF2-40B4-BE49-F238E27FC236}">
                <a16:creationId xmlns:a16="http://schemas.microsoft.com/office/drawing/2014/main" id="{A8552A0D-B8B6-4505-9101-7130CBB193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317617" y="4993891"/>
            <a:ext cx="2040293" cy="139858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5FF634A-FF54-46CB-8A62-A70B7F0489DA}"/>
              </a:ext>
            </a:extLst>
          </p:cNvPr>
          <p:cNvSpPr txBox="1"/>
          <p:nvPr/>
        </p:nvSpPr>
        <p:spPr>
          <a:xfrm>
            <a:off x="-124241" y="6651013"/>
            <a:ext cx="37018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11" tooltip="http://www.fundacionlafuente.cl/gabriela-mistral-el-alma-de-chile/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4" tooltip="https://creativecommons.org/licenses/by-nc-sa/3.0/"/>
              </a:rPr>
              <a:t>CC BY-SA-NC</a:t>
            </a:r>
            <a:endParaRPr lang="es-CL" sz="9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6467760-0A5A-4472-8DD3-F8BC86BEBD3C}"/>
              </a:ext>
            </a:extLst>
          </p:cNvPr>
          <p:cNvSpPr txBox="1"/>
          <p:nvPr/>
        </p:nvSpPr>
        <p:spPr>
          <a:xfrm>
            <a:off x="7074553" y="677110"/>
            <a:ext cx="47100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Expresan sentimientos o emociones</a:t>
            </a:r>
            <a:r>
              <a:rPr lang="es-CL" b="1" dirty="0"/>
              <a:t>, existen poemas que hablan del amor, del odio, de la amistad, del amor a un hijo, cualquier tipo de sentimiento. </a:t>
            </a:r>
          </a:p>
          <a:p>
            <a:endParaRPr lang="es-C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EA0B05E-833A-435B-8731-D4E300C5D764}"/>
              </a:ext>
            </a:extLst>
          </p:cNvPr>
          <p:cNvSpPr txBox="1"/>
          <p:nvPr/>
        </p:nvSpPr>
        <p:spPr>
          <a:xfrm>
            <a:off x="3690629" y="3226414"/>
            <a:ext cx="51516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b="1" dirty="0"/>
          </a:p>
          <a:p>
            <a:pPr algn="just"/>
            <a:r>
              <a:rPr lang="es-CL" sz="2000" b="1" dirty="0"/>
              <a:t>Presenta autor</a:t>
            </a:r>
            <a:r>
              <a:rPr lang="es-CL" b="1" dirty="0"/>
              <a:t>, que es quien escribe un poema. A este autor lo llamamos </a:t>
            </a:r>
            <a:r>
              <a:rPr lang="es-CL" sz="2400" b="1" dirty="0"/>
              <a:t>poeta si es hombre </a:t>
            </a:r>
            <a:r>
              <a:rPr lang="es-CL" sz="2000" b="1" dirty="0"/>
              <a:t>y </a:t>
            </a:r>
            <a:r>
              <a:rPr lang="es-CL" sz="2400" b="1" dirty="0"/>
              <a:t>poetiza si es mujer.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648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BC415-3B99-4E03-A2AC-1582150C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39C208-2EA4-46BC-8C0C-6FC54219A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28" y="864108"/>
            <a:ext cx="5343873" cy="2420876"/>
          </a:xfrm>
        </p:spPr>
        <p:txBody>
          <a:bodyPr/>
          <a:lstStyle/>
          <a:p>
            <a:pPr algn="just"/>
            <a:r>
              <a:rPr lang="es-CL" b="1" dirty="0"/>
              <a:t>Además de un poeta o una poetiza, en los poemas : </a:t>
            </a:r>
            <a:r>
              <a:rPr lang="es-CL" sz="2400" b="1" dirty="0"/>
              <a:t>hablante lírico</a:t>
            </a:r>
            <a:r>
              <a:rPr lang="es-CL" b="1" dirty="0"/>
              <a:t>, que es quien </a:t>
            </a:r>
            <a:r>
              <a:rPr lang="es-CL" sz="2400" b="1" dirty="0"/>
              <a:t>expresa las emociones.</a:t>
            </a:r>
          </a:p>
          <a:p>
            <a:pPr marL="0" indent="0" algn="just">
              <a:buNone/>
            </a:pPr>
            <a:endParaRPr lang="es-CL" sz="2400" b="1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A878A9-5A83-4AA6-AB9D-8D47702D3B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06882" y="1182428"/>
            <a:ext cx="2347995" cy="178423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0A112F6-246A-4F44-97E9-B38CEAC77770}"/>
              </a:ext>
            </a:extLst>
          </p:cNvPr>
          <p:cNvSpPr txBox="1"/>
          <p:nvPr/>
        </p:nvSpPr>
        <p:spPr>
          <a:xfrm>
            <a:off x="3647728" y="3424428"/>
            <a:ext cx="782060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/>
              <a:t>Los poemas </a:t>
            </a:r>
            <a:r>
              <a:rPr lang="es-CL" sz="2000" b="1" dirty="0"/>
              <a:t>presentan rima</a:t>
            </a:r>
            <a:r>
              <a:rPr lang="es-CL" b="1" dirty="0"/>
              <a:t>, que es una forma de memoria sonora, que puede definirse como la </a:t>
            </a:r>
            <a:r>
              <a:rPr lang="es-CL" b="1" u="sng" dirty="0"/>
              <a:t>semejanza de las terminaciones de dos o más versos</a:t>
            </a:r>
            <a:r>
              <a:rPr lang="es-CL" b="1" dirty="0"/>
              <a:t>. </a:t>
            </a:r>
          </a:p>
          <a:p>
            <a:pPr algn="just"/>
            <a:endParaRPr lang="es-CL" b="1" dirty="0"/>
          </a:p>
          <a:p>
            <a:pPr algn="just"/>
            <a:r>
              <a:rPr lang="es-CL" b="1" dirty="0"/>
              <a:t>      Puede ser </a:t>
            </a:r>
            <a:r>
              <a:rPr lang="es-CL" sz="2400" b="1" dirty="0"/>
              <a:t>consonante</a:t>
            </a:r>
            <a:r>
              <a:rPr lang="es-CL" b="1" dirty="0"/>
              <a:t>: igualdad de término tanto en consonantes y</a:t>
            </a:r>
            <a:br>
              <a:rPr lang="es-CL" b="1" dirty="0"/>
            </a:br>
            <a:r>
              <a:rPr lang="es-CL" b="1" dirty="0"/>
              <a:t>      vocales, o </a:t>
            </a:r>
            <a:r>
              <a:rPr lang="es-CL" sz="2400" b="1" dirty="0"/>
              <a:t>asonante</a:t>
            </a:r>
            <a:r>
              <a:rPr lang="es-CL" b="1" dirty="0"/>
              <a:t>, que es la igualdad de vocales sin importar las</a:t>
            </a:r>
            <a:br>
              <a:rPr lang="es-CL" b="1" dirty="0"/>
            </a:br>
            <a:r>
              <a:rPr lang="es-CL" b="1" dirty="0"/>
              <a:t>      consonantes.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503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B820E-8C3D-4BB5-9BBE-0DB8C193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ES SU ESTRUCTURA?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D7D4AB-EE3E-4991-93B2-87948382D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b="1" dirty="0"/>
              <a:t>De su estructura podemos decir que, el poema </a:t>
            </a:r>
            <a:r>
              <a:rPr lang="es-CL" sz="2400" b="1" dirty="0"/>
              <a:t>está escrito en versos y estrofas.</a:t>
            </a:r>
            <a:endParaRPr lang="es-CL" b="1" dirty="0"/>
          </a:p>
          <a:p>
            <a:pPr marL="0" indent="0" algn="just">
              <a:buNone/>
            </a:pPr>
            <a:endParaRPr lang="es-CL" b="1" dirty="0"/>
          </a:p>
          <a:p>
            <a:pPr algn="just"/>
            <a:r>
              <a:rPr lang="es-CL" b="1" dirty="0"/>
              <a:t> Podemos definir </a:t>
            </a:r>
            <a:r>
              <a:rPr lang="es-CL" sz="2400" b="1" dirty="0"/>
              <a:t>verso</a:t>
            </a:r>
            <a:r>
              <a:rPr lang="es-CL" b="1" dirty="0"/>
              <a:t> como la </a:t>
            </a:r>
            <a:r>
              <a:rPr lang="es-CL" sz="2400" b="1" dirty="0"/>
              <a:t>menor división de un poema</a:t>
            </a:r>
            <a:r>
              <a:rPr lang="es-CL" b="1" dirty="0"/>
              <a:t>, está constituido por oraciones o frases cortas, que se escriben </a:t>
            </a:r>
            <a:r>
              <a:rPr lang="es-CL" sz="2400" b="1" dirty="0"/>
              <a:t>una en cada línea</a:t>
            </a:r>
            <a:r>
              <a:rPr lang="es-CL" b="1" dirty="0"/>
              <a:t>. </a:t>
            </a:r>
          </a:p>
          <a:p>
            <a:pPr marL="0" indent="0" algn="just">
              <a:buNone/>
            </a:pPr>
            <a:endParaRPr lang="es-CL" b="1" dirty="0"/>
          </a:p>
          <a:p>
            <a:pPr algn="just"/>
            <a:r>
              <a:rPr lang="es-CL" b="1" dirty="0"/>
              <a:t>Y una </a:t>
            </a:r>
            <a:r>
              <a:rPr lang="es-CL" sz="2400" b="1" dirty="0"/>
              <a:t>estrofa</a:t>
            </a:r>
            <a:r>
              <a:rPr lang="es-CL" b="1" dirty="0"/>
              <a:t> se define como el </a:t>
            </a:r>
            <a:r>
              <a:rPr lang="es-CL" sz="2400" b="1" dirty="0"/>
              <a:t>conjunto de versos</a:t>
            </a:r>
            <a:r>
              <a:rPr lang="es-CL" b="1" dirty="0"/>
              <a:t>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892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4C3D280-163C-49AC-BD7D-98245B2DF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049524"/>
              </p:ext>
            </p:extLst>
          </p:nvPr>
        </p:nvGraphicFramePr>
        <p:xfrm>
          <a:off x="298450" y="116633"/>
          <a:ext cx="11486182" cy="640871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486182">
                  <a:extLst>
                    <a:ext uri="{9D8B030D-6E8A-4147-A177-3AD203B41FA5}">
                      <a16:colId xmlns:a16="http://schemas.microsoft.com/office/drawing/2014/main" val="992671067"/>
                    </a:ext>
                  </a:extLst>
                </a:gridCol>
              </a:tblGrid>
              <a:tr h="64087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</a:rPr>
                        <a:t>Termina de identificar los versos y estrofas en el poema anterior, y escribe cuántos versos y estrofas </a:t>
                      </a: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tiene. 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270446"/>
                  </a:ext>
                </a:extLst>
              </a:tr>
            </a:tbl>
          </a:graphicData>
        </a:graphic>
      </p:graphicFrame>
      <p:pic>
        <p:nvPicPr>
          <p:cNvPr id="2056" name="Imagen 474" descr="Poema el-libro-de-cuentos">
            <a:extLst>
              <a:ext uri="{FF2B5EF4-FFF2-40B4-BE49-F238E27FC236}">
                <a16:creationId xmlns:a16="http://schemas.microsoft.com/office/drawing/2014/main" id="{C0F37648-15C1-4F13-A486-D0299EF40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9" b="20358"/>
          <a:stretch>
            <a:fillRect/>
          </a:stretch>
        </p:blipFill>
        <p:spPr bwMode="auto">
          <a:xfrm>
            <a:off x="3427413" y="1022784"/>
            <a:ext cx="4223832" cy="435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5D4057A6-8127-43CB-8255-0BD70DD7C31B}"/>
              </a:ext>
            </a:extLst>
          </p:cNvPr>
          <p:cNvSpPr/>
          <p:nvPr/>
        </p:nvSpPr>
        <p:spPr>
          <a:xfrm>
            <a:off x="4613275" y="1831078"/>
            <a:ext cx="1414462" cy="174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7E7C66F-0CB4-4415-BB26-3CFB23CCA6E2}"/>
              </a:ext>
            </a:extLst>
          </p:cNvPr>
          <p:cNvSpPr/>
          <p:nvPr/>
        </p:nvSpPr>
        <p:spPr>
          <a:xfrm>
            <a:off x="4613275" y="1682059"/>
            <a:ext cx="1842765" cy="168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C205E86-93BE-410D-ADEE-C3DF17F70071}"/>
              </a:ext>
            </a:extLst>
          </p:cNvPr>
          <p:cNvSpPr/>
          <p:nvPr/>
        </p:nvSpPr>
        <p:spPr>
          <a:xfrm>
            <a:off x="4613275" y="2013226"/>
            <a:ext cx="1626741" cy="174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67D6C80-5F21-4C82-8BF6-B2D439EA7FB8}"/>
              </a:ext>
            </a:extLst>
          </p:cNvPr>
          <p:cNvSpPr/>
          <p:nvPr/>
        </p:nvSpPr>
        <p:spPr>
          <a:xfrm>
            <a:off x="4613275" y="2172978"/>
            <a:ext cx="1842765" cy="168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8C09F0C-67BA-4B72-9E09-6AF240DC6A90}"/>
              </a:ext>
            </a:extLst>
          </p:cNvPr>
          <p:cNvSpPr/>
          <p:nvPr/>
        </p:nvSpPr>
        <p:spPr>
          <a:xfrm>
            <a:off x="4373310" y="1677194"/>
            <a:ext cx="2400300" cy="7032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2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872DA-B778-4BC4-A34C-B93CCA92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RECONOCER UN POEMA VISUALMENTE?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DEE111-1B0B-4FE4-803D-A900FFE64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88640"/>
            <a:ext cx="7843356" cy="3418686"/>
          </a:xfrm>
        </p:spPr>
        <p:txBody>
          <a:bodyPr/>
          <a:lstStyle/>
          <a:p>
            <a:pPr algn="just"/>
            <a:r>
              <a:rPr lang="es-CL" b="1" dirty="0"/>
              <a:t>Para reconocer un poema de manera visual, rápida y asertivamente: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734440-329D-4236-8517-9C7FF5383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04312" y="1796860"/>
            <a:ext cx="3200399" cy="452753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871907B-4896-416E-8A82-363BE45A0BC8}"/>
              </a:ext>
            </a:extLst>
          </p:cNvPr>
          <p:cNvSpPr txBox="1"/>
          <p:nvPr/>
        </p:nvSpPr>
        <p:spPr>
          <a:xfrm>
            <a:off x="6336719" y="6615914"/>
            <a:ext cx="48477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3" tooltip="http://aulavirtualdeayl.blogspot.com/2013/03/poemas-de-primavera.html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4" tooltip="https://creativecommons.org/licenses/by-nc-nd/3.0/"/>
              </a:rPr>
              <a:t>CC BY-NC-ND</a:t>
            </a:r>
            <a:endParaRPr lang="es-CL" sz="9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AB13477-C712-4061-843B-2423E89CF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56086" y="2396232"/>
            <a:ext cx="4847749" cy="332878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92A5E0F-CDC1-410F-B278-8DF37CB615F4}"/>
              </a:ext>
            </a:extLst>
          </p:cNvPr>
          <p:cNvSpPr txBox="1"/>
          <p:nvPr/>
        </p:nvSpPr>
        <p:spPr>
          <a:xfrm>
            <a:off x="9336360" y="6618024"/>
            <a:ext cx="76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6" tooltip="http://lenguavempace.blogspot.com/2016/03/poemas-de-gioconda-belli.html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7" tooltip="https://creativecommons.org/licenses/by/3.0/"/>
              </a:rPr>
              <a:t>CC BY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151511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5B918-FE06-46A3-939B-B53D0E11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RECONOZCAMOS</a:t>
            </a: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EMOCIONES EXPRESADAS POR EL HABLANTE LÍRICO</a:t>
            </a:r>
          </a:p>
        </p:txBody>
      </p:sp>
      <p:pic>
        <p:nvPicPr>
          <p:cNvPr id="8" name="Imagen 7" descr="Un texto con letras negras&#10;&#10;Descripción generada automáticamente">
            <a:extLst>
              <a:ext uri="{FF2B5EF4-FFF2-40B4-BE49-F238E27FC236}">
                <a16:creationId xmlns:a16="http://schemas.microsoft.com/office/drawing/2014/main" id="{34F33C49-92ED-4B74-95EE-830B4D4F25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41181" y="3296783"/>
            <a:ext cx="5267143" cy="327221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9497986-D741-40FE-B72A-D55E1A870851}"/>
              </a:ext>
            </a:extLst>
          </p:cNvPr>
          <p:cNvSpPr txBox="1"/>
          <p:nvPr/>
        </p:nvSpPr>
        <p:spPr>
          <a:xfrm>
            <a:off x="2855640" y="6587560"/>
            <a:ext cx="11039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3" tooltip="http://antoniomoriel.blogspot.com/2015/09/triste-poema-de-cuna.html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4" tooltip="https://creativecommons.org/licenses/by-nc-nd/3.0/"/>
              </a:rPr>
              <a:t>CC BY-NC-ND</a:t>
            </a:r>
            <a:endParaRPr lang="es-CL" sz="90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97C5C02-5DC0-4DDC-8453-2FA3A0241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40040" y="559202"/>
            <a:ext cx="3421560" cy="512233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06CB183-47B0-4BF5-8B66-385111CA319D}"/>
              </a:ext>
            </a:extLst>
          </p:cNvPr>
          <p:cNvSpPr txBox="1"/>
          <p:nvPr/>
        </p:nvSpPr>
        <p:spPr>
          <a:xfrm>
            <a:off x="9023732" y="6606124"/>
            <a:ext cx="3257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6" tooltip="https://fernandoperezcossio.wordpress.com/2011/07/20/gracias-por-tu-amistad-poema-de-judith-bond-1987/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4" tooltip="https://creativecommons.org/licenses/by-nc-nd/3.0/"/>
              </a:rPr>
              <a:t>CC BY-NC-ND</a:t>
            </a:r>
            <a:endParaRPr lang="es-CL" sz="900"/>
          </a:p>
        </p:txBody>
      </p:sp>
      <p:pic>
        <p:nvPicPr>
          <p:cNvPr id="14" name="Imagen 13" descr="Imagen que contiene texto, amarillo, firmar, calle&#10;&#10;Descripción generada automáticamente">
            <a:extLst>
              <a:ext uri="{FF2B5EF4-FFF2-40B4-BE49-F238E27FC236}">
                <a16:creationId xmlns:a16="http://schemas.microsoft.com/office/drawing/2014/main" id="{A218E666-79A3-4D8A-9922-12170D81BF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451597" y="123031"/>
            <a:ext cx="4046310" cy="303473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3FDA72F-0AEB-4C7C-BDF6-77C706AC1158}"/>
              </a:ext>
            </a:extLst>
          </p:cNvPr>
          <p:cNvSpPr txBox="1"/>
          <p:nvPr/>
        </p:nvSpPr>
        <p:spPr>
          <a:xfrm>
            <a:off x="5951984" y="660612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8" tooltip="http://recursosparamiclasedereligion.blogspot.com/2013/01/poema-del-no-gloria-fuertes.html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9" tooltip="https://creativecommons.org/licenses/by-nc-sa/3.0/"/>
              </a:rPr>
              <a:t>CC BY-SA-NC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78531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ABF8D-D82A-4505-8D02-546A1D68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09EA0-CBCE-43DD-9C9F-E80ACF232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1501599A-2D94-4B81-A06D-C537B8744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39714" y="548680"/>
            <a:ext cx="7444753" cy="580177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8609E4-1339-4480-AD01-F1395D8A06EB}"/>
              </a:ext>
            </a:extLst>
          </p:cNvPr>
          <p:cNvSpPr txBox="1"/>
          <p:nvPr/>
        </p:nvSpPr>
        <p:spPr>
          <a:xfrm>
            <a:off x="9120336" y="6610794"/>
            <a:ext cx="97889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3" tooltip="http://lenguavempace.blogspot.com/2016/03/poemas-de-gioconda-belli.html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4" tooltip="https://creativecommons.org/licenses/by/3.0/"/>
              </a:rPr>
              <a:t>CC BY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1008780284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e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</Template>
  <TotalTime>0</TotalTime>
  <Words>1243</Words>
  <Application>Microsoft Office PowerPoint</Application>
  <PresentationFormat>Panorámica</PresentationFormat>
  <Paragraphs>159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Corbel</vt:lpstr>
      <vt:lpstr>Palatino Linotype</vt:lpstr>
      <vt:lpstr>Trebuchet MS</vt:lpstr>
      <vt:lpstr>Wingdings 2</vt:lpstr>
      <vt:lpstr>Marco</vt:lpstr>
      <vt:lpstr>EL POEMA  ____________________ EDUCACIÓN MEDIA </vt:lpstr>
      <vt:lpstr>¿QUÉ ES UN POEMA?</vt:lpstr>
      <vt:lpstr>¿CUÁLES SON SUS CARACTERÍSTICAS PRINCIPALES?</vt:lpstr>
      <vt:lpstr>Presentación de PowerPoint</vt:lpstr>
      <vt:lpstr>¿CÓMO ES SU ESTRUCTURA?</vt:lpstr>
      <vt:lpstr>Presentación de PowerPoint</vt:lpstr>
      <vt:lpstr>¿CÓMO RECONOCER UN POEMA VISUALMENTE?</vt:lpstr>
      <vt:lpstr>RECONOZCAMOS EMOCIONES EXPRESADAS POR EL HABLANTE LÍRICO</vt:lpstr>
      <vt:lpstr>Presentación de PowerPoint</vt:lpstr>
      <vt:lpstr>ACTITUDES DEL HABLANTE LÍRICO </vt:lpstr>
      <vt:lpstr>FIGURAS LITERARIAS</vt:lpstr>
      <vt:lpstr>METÁFORA:</vt:lpstr>
      <vt:lpstr>COMPARACIÓN:</vt:lpstr>
      <vt:lpstr>HIPÉRBOLE:</vt:lpstr>
      <vt:lpstr>HIPÉRBATON:</vt:lpstr>
      <vt:lpstr>PERSONIFICACIÓN:</vt:lpstr>
      <vt:lpstr>PARA CONCLUIR: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POEMA  ____________________ NIVELES: 5º, 6º, 7º , 8º - EDUCACIÓN BÁSICA</dc:title>
  <dc:creator>Melissa Márquez Escalona</dc:creator>
  <cp:lastModifiedBy>Alumno</cp:lastModifiedBy>
  <cp:revision>17</cp:revision>
  <dcterms:created xsi:type="dcterms:W3CDTF">2020-05-22T02:18:45Z</dcterms:created>
  <dcterms:modified xsi:type="dcterms:W3CDTF">2020-05-28T05:25:33Z</dcterms:modified>
</cp:coreProperties>
</file>