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16EA8-93C7-4806-84F0-BC0F5F4D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CUENTO </a:t>
            </a:r>
            <a:br>
              <a:rPr lang="es-CL" dirty="0"/>
            </a:br>
            <a:r>
              <a:rPr lang="es-CL" sz="1400" dirty="0"/>
              <a:t>TODOS LOS CURSOS  DE NIVELACIÓN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209653-BC01-4DD6-9E5A-3A6F40320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Profesora: Melissa Márquez </a:t>
            </a:r>
          </a:p>
          <a:p>
            <a:r>
              <a:rPr lang="es-CL" dirty="0">
                <a:solidFill>
                  <a:schemeClr val="bg1"/>
                </a:solidFill>
              </a:rPr>
              <a:t>lenguaje@terminatusestudios.cl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815E42-21FA-4F9F-A7CC-8ABBEAA49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1" b="10154"/>
          <a:stretch/>
        </p:blipFill>
        <p:spPr>
          <a:xfrm>
            <a:off x="0" y="255608"/>
            <a:ext cx="3166860" cy="1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BAC38-3490-4607-B4F6-A9F0D414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 simple vista puedo: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0BC4C-D4C6-4148-A064-43D8E508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>
                <a:solidFill>
                  <a:schemeClr val="bg1"/>
                </a:solidFill>
              </a:rPr>
              <a:t>LOCALIZAR EL TÍTULO </a:t>
            </a:r>
          </a:p>
          <a:p>
            <a:pPr marL="0" indent="0">
              <a:buNone/>
            </a:pPr>
            <a:r>
              <a:rPr lang="es-CL" sz="2400" b="1" dirty="0">
                <a:solidFill>
                  <a:schemeClr val="bg1"/>
                </a:solidFill>
              </a:rPr>
              <a:t>LOCALIZAR EL AUTOR </a:t>
            </a:r>
          </a:p>
          <a:p>
            <a:pPr marL="0" indent="0">
              <a:buNone/>
            </a:pPr>
            <a:r>
              <a:rPr lang="es-CL" sz="2400" b="1" dirty="0">
                <a:solidFill>
                  <a:schemeClr val="bg1"/>
                </a:solidFill>
              </a:rPr>
              <a:t>OBSERVAR LAS IMÁGENES </a:t>
            </a:r>
          </a:p>
          <a:p>
            <a:pPr marL="0" indent="0">
              <a:buNone/>
            </a:pPr>
            <a:r>
              <a:rPr lang="es-CL" sz="2400" b="1" dirty="0">
                <a:solidFill>
                  <a:schemeClr val="bg1"/>
                </a:solidFill>
              </a:rPr>
              <a:t>VER CUÁN EXTENSO ES </a:t>
            </a:r>
          </a:p>
        </p:txBody>
      </p:sp>
    </p:spTree>
    <p:extLst>
      <p:ext uri="{BB962C8B-B14F-4D97-AF65-F5344CB8AC3E}">
        <p14:creationId xmlns:p14="http://schemas.microsoft.com/office/powerpoint/2010/main" val="418030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9742D-6B6F-4353-A109-5F63129C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Al leerlo puedo: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2CA7A-6639-4078-869B-D7089765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0614"/>
            <a:ext cx="9784080" cy="5057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>
                <a:solidFill>
                  <a:schemeClr val="bg1"/>
                </a:solidFill>
              </a:rPr>
              <a:t>IDENTIFICAR EL INICIO, DESARROLLO </a:t>
            </a:r>
            <a:br>
              <a:rPr lang="es-CL" b="1" dirty="0">
                <a:solidFill>
                  <a:schemeClr val="bg1"/>
                </a:solidFill>
              </a:rPr>
            </a:br>
            <a:r>
              <a:rPr lang="es-CL" b="1" dirty="0">
                <a:solidFill>
                  <a:schemeClr val="bg1"/>
                </a:solidFill>
              </a:rPr>
              <a:t>Y CIERRE:</a:t>
            </a:r>
          </a:p>
          <a:p>
            <a:pPr marL="0" indent="0">
              <a:buNone/>
            </a:pPr>
            <a:r>
              <a:rPr lang="es-CL" b="1" dirty="0">
                <a:solidFill>
                  <a:schemeClr val="bg1"/>
                </a:solidFill>
              </a:rPr>
              <a:t>IDENTIFICAR HECHOS QUE OCURREN: </a:t>
            </a: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b="1" dirty="0">
                <a:solidFill>
                  <a:schemeClr val="bg1"/>
                </a:solidFill>
              </a:rPr>
              <a:t>IDENTIFICAR DÓNDE OCURRE LA HISTORIA: </a:t>
            </a: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b="1" dirty="0">
                <a:solidFill>
                  <a:schemeClr val="bg1"/>
                </a:solidFill>
              </a:rPr>
              <a:t>IDENTIFICAR LOS PERSONAJES:</a:t>
            </a: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8EC6AC-D529-49FD-B164-15122E7CE65F}"/>
              </a:ext>
            </a:extLst>
          </p:cNvPr>
          <p:cNvSpPr txBox="1"/>
          <p:nvPr/>
        </p:nvSpPr>
        <p:spPr>
          <a:xfrm>
            <a:off x="5854305" y="1249955"/>
            <a:ext cx="598682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¿Qué ocurre al comienzo?</a:t>
            </a:r>
          </a:p>
          <a:p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b="1" dirty="0">
                <a:solidFill>
                  <a:srgbClr val="FF0000"/>
                </a:solidFill>
              </a:rPr>
              <a:t>La niña es enviada por su madre donde su abuelita que está enferma. La mamá le dice que tenga cuidado con los lobos. 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919E3A-360F-4582-9ED8-E52DDD1BFE34}"/>
              </a:ext>
            </a:extLst>
          </p:cNvPr>
          <p:cNvSpPr txBox="1"/>
          <p:nvPr/>
        </p:nvSpPr>
        <p:spPr>
          <a:xfrm>
            <a:off x="5854305" y="1655102"/>
            <a:ext cx="5986828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¿Qué ocurre luego?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Aparece un lobo y le dice que hagan una carrera para ver quien llega primero. El lobo llega donde la abuelita y se la come. Al llegar la caperucita el lobo se hace pasar por la abuelita, teniéndola en su estómago.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910654-F136-447A-9188-527C09653595}"/>
              </a:ext>
            </a:extLst>
          </p:cNvPr>
          <p:cNvSpPr txBox="1"/>
          <p:nvPr/>
        </p:nvSpPr>
        <p:spPr>
          <a:xfrm>
            <a:off x="5854305" y="2079753"/>
            <a:ext cx="5986828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¿Qué ocurre al final de la historia?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La caperucita encara al lobo, comienzan a discutir. Los cazadores escuchan los gritos y se acercan, sacan a la abuelita del estómago del lobo. </a:t>
            </a: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6C5F94-6967-4AB2-8A0F-ADA3014AF307}"/>
              </a:ext>
            </a:extLst>
          </p:cNvPr>
          <p:cNvSpPr txBox="1"/>
          <p:nvPr/>
        </p:nvSpPr>
        <p:spPr>
          <a:xfrm>
            <a:off x="5735036" y="4059851"/>
            <a:ext cx="598682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¿Dónde ocurre la historia?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En el bosque y en la casa de la abuelita.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8CA914-733A-4C67-93E1-386F438D8586}"/>
              </a:ext>
            </a:extLst>
          </p:cNvPr>
          <p:cNvSpPr txBox="1"/>
          <p:nvPr/>
        </p:nvSpPr>
        <p:spPr>
          <a:xfrm>
            <a:off x="4250792" y="5465501"/>
            <a:ext cx="598682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¿Qué personajes aparecen?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La niña, el lobo, el cazador y la abuela.</a:t>
            </a:r>
          </a:p>
        </p:txBody>
      </p:sp>
    </p:spTree>
    <p:extLst>
      <p:ext uri="{BB962C8B-B14F-4D97-AF65-F5344CB8AC3E}">
        <p14:creationId xmlns:p14="http://schemas.microsoft.com/office/powerpoint/2010/main" val="5521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02631-E2FD-4797-903D-91916515F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1051"/>
            <a:ext cx="8163339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dirty="0">
                <a:solidFill>
                  <a:schemeClr val="bg1"/>
                </a:solidFill>
              </a:rPr>
              <a:t>RESPONDER A PREGUNTAS DE COMPRENSIÓN: </a:t>
            </a:r>
          </a:p>
          <a:p>
            <a:pPr marL="0" indent="0">
              <a:buNone/>
            </a:pPr>
            <a:endParaRPr lang="es-CL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2000" b="1" dirty="0">
                <a:solidFill>
                  <a:schemeClr val="bg1"/>
                </a:solidFill>
              </a:rPr>
              <a:t>DESCRIBIR A LOS PERSONAJES: </a:t>
            </a:r>
          </a:p>
          <a:p>
            <a:pPr marL="0" indent="0">
              <a:buNone/>
            </a:pPr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 Y PSICOLÓGICAMENTE </a:t>
            </a:r>
          </a:p>
          <a:p>
            <a:pPr marL="0" indent="0">
              <a:buNone/>
            </a:pPr>
            <a:endParaRPr lang="es-CL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2000" b="1" dirty="0">
                <a:solidFill>
                  <a:schemeClr val="bg1"/>
                </a:solidFill>
              </a:rPr>
              <a:t>OPINAR SOBRE LA ACTITUD DE LOS PERSONAJES:</a:t>
            </a:r>
          </a:p>
          <a:p>
            <a:pPr marL="0" indent="0">
              <a:buNone/>
            </a:pPr>
            <a:endParaRPr lang="es-CL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2000" b="1" dirty="0">
                <a:solidFill>
                  <a:schemeClr val="bg1"/>
                </a:solidFill>
              </a:rPr>
              <a:t>OPINAR SOBRE EL CUENTO: </a:t>
            </a: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3F6346-6FF0-49CE-A44D-4159035D0E67}"/>
              </a:ext>
            </a:extLst>
          </p:cNvPr>
          <p:cNvSpPr txBox="1"/>
          <p:nvPr/>
        </p:nvSpPr>
        <p:spPr>
          <a:xfrm>
            <a:off x="5655523" y="1173165"/>
            <a:ext cx="598682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¿Qué debía llevarle a la abuelita?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Una cesta con cosas para alimentarse.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40C67F-8BB8-46BE-B8BB-78E44EF766D9}"/>
              </a:ext>
            </a:extLst>
          </p:cNvPr>
          <p:cNvSpPr txBox="1"/>
          <p:nvPr/>
        </p:nvSpPr>
        <p:spPr>
          <a:xfrm>
            <a:off x="5655523" y="1586495"/>
            <a:ext cx="598682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¿Por qué le dicen caperucita roja a la niña?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Porque la abuelita le regaló una capa roja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795F66-CEEE-44B5-92AA-8E5CAAE25545}"/>
              </a:ext>
            </a:extLst>
          </p:cNvPr>
          <p:cNvSpPr txBox="1"/>
          <p:nvPr/>
        </p:nvSpPr>
        <p:spPr>
          <a:xfrm>
            <a:off x="5642271" y="1977530"/>
            <a:ext cx="5986828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¿Quién salva a la abuelita de la caperucita roja?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Un cazador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3D7E61-575B-4CC8-849D-77FF265CA1A4}"/>
              </a:ext>
            </a:extLst>
          </p:cNvPr>
          <p:cNvSpPr txBox="1"/>
          <p:nvPr/>
        </p:nvSpPr>
        <p:spPr>
          <a:xfrm>
            <a:off x="4207564" y="3253401"/>
            <a:ext cx="7533861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Describe a la caperucita roja: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FISICAMENTE: pequeña y ocupa una capa roja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PSICOLÓGICAMENTE: desobediente y amorosa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17B882-69F4-406C-AD7C-946A4DFCFD2E}"/>
              </a:ext>
            </a:extLst>
          </p:cNvPr>
          <p:cNvSpPr txBox="1"/>
          <p:nvPr/>
        </p:nvSpPr>
        <p:spPr>
          <a:xfrm>
            <a:off x="5897217" y="4623007"/>
            <a:ext cx="598682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¿Cómo crees que actúo el lobo?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BIEN/MAL/ADECUADO/INADECUADO PORQUE…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AAB02B-DC08-428D-B993-B9D245CC19D6}"/>
              </a:ext>
            </a:extLst>
          </p:cNvPr>
          <p:cNvSpPr txBox="1"/>
          <p:nvPr/>
        </p:nvSpPr>
        <p:spPr>
          <a:xfrm>
            <a:off x="3385930" y="5544935"/>
            <a:ext cx="598682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¿Qué te pareció el cuento leído? </a:t>
            </a:r>
          </a:p>
          <a:p>
            <a:r>
              <a:rPr lang="es-CL" sz="2000" b="1" dirty="0">
                <a:solidFill>
                  <a:srgbClr val="FF0000"/>
                </a:solidFill>
              </a:rPr>
              <a:t>ENTRETENIDO / EXTENSO / ABURRIDO PORQUE…</a:t>
            </a:r>
          </a:p>
        </p:txBody>
      </p:sp>
    </p:spTree>
    <p:extLst>
      <p:ext uri="{BB962C8B-B14F-4D97-AF65-F5344CB8AC3E}">
        <p14:creationId xmlns:p14="http://schemas.microsoft.com/office/powerpoint/2010/main" val="23940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chas Gracias ilustración del vector. Ilustración de tarjeta ...">
            <a:extLst>
              <a:ext uri="{FF2B5EF4-FFF2-40B4-BE49-F238E27FC236}">
                <a16:creationId xmlns:a16="http://schemas.microsoft.com/office/drawing/2014/main" id="{2140BC86-BA47-40E1-802A-50C4B28ED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13237"/>
          <a:stretch/>
        </p:blipFill>
        <p:spPr bwMode="auto">
          <a:xfrm>
            <a:off x="1923843" y="1391478"/>
            <a:ext cx="8104187" cy="53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4CBAE-3083-4CEF-AAC8-7FC0C3D6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b="1" u="sng" dirty="0"/>
              <a:t>TEXTOS LITERARIOS Y </a:t>
            </a:r>
            <a:br>
              <a:rPr lang="es-CL" b="1" u="sng" dirty="0"/>
            </a:br>
            <a:r>
              <a:rPr lang="es-CL" b="1" u="sng" dirty="0"/>
              <a:t>TEXTOS NO LITERARIOS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1AC800-7CAA-4F86-B0C7-7AA29541A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692"/>
              </p:ext>
            </p:extLst>
          </p:nvPr>
        </p:nvGraphicFramePr>
        <p:xfrm>
          <a:off x="1088255" y="1534351"/>
          <a:ext cx="10232888" cy="5045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6444">
                  <a:extLst>
                    <a:ext uri="{9D8B030D-6E8A-4147-A177-3AD203B41FA5}">
                      <a16:colId xmlns:a16="http://schemas.microsoft.com/office/drawing/2014/main" val="2980509442"/>
                    </a:ext>
                  </a:extLst>
                </a:gridCol>
                <a:gridCol w="5116444">
                  <a:extLst>
                    <a:ext uri="{9D8B030D-6E8A-4147-A177-3AD203B41FA5}">
                      <a16:colId xmlns:a16="http://schemas.microsoft.com/office/drawing/2014/main" val="4218097529"/>
                    </a:ext>
                  </a:extLst>
                </a:gridCol>
              </a:tblGrid>
              <a:tr h="8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chemeClr val="bg1"/>
                          </a:solidFill>
                          <a:effectLst/>
                        </a:rPr>
                        <a:t>TEXTOS LITERARIOS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chemeClr val="bg1"/>
                          </a:solidFill>
                          <a:effectLst/>
                        </a:rPr>
                        <a:t>TEXTOS NO LITERARIOS 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870998"/>
                  </a:ext>
                </a:extLst>
              </a:tr>
              <a:tr h="4373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Tienen un propósito artístico o estético.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Buscan eventualmente transmitir enseñanzas o hacer reflexionar a quien los lee, y también buscan crear belleza mediante la palabra. Presentan un lenguaje especial.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Ejemplos: poemas, cuentos, fábulas, leyendas, obras de teatro o novelas, entre otras. </a:t>
                      </a:r>
                      <a:endParaRPr lang="es-CL" sz="14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Tienen como propósito ofrecer información, persuadir o dar instrucciones. No buscan la belleza, su función es básicamente informativa o expositiva.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Presentan un lenguaje sin valor estético, acorde al propósito específico del autor. No pretende ser bello, sino que directo y de fácil comprensión.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Ejemplos: informes, noticias, instrucciones, recetas, cartas, un horario de clases, un libro de historia educativo o un diagrama. </a:t>
                      </a:r>
                      <a:endParaRPr lang="es-CL" sz="14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046183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 </a:t>
                      </a:r>
                      <a:r>
                        <a:rPr lang="es-CL" sz="1100">
                          <a:effectLst/>
                        </a:rPr>
                        <a:t> </a:t>
                      </a:r>
                      <a:endParaRPr lang="es-CL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 Light" panose="020F030202020403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962790"/>
                  </a:ext>
                </a:extLst>
              </a:tr>
            </a:tbl>
          </a:graphicData>
        </a:graphic>
      </p:graphicFrame>
      <p:pic>
        <p:nvPicPr>
          <p:cNvPr id="1028" name="Imagen 3">
            <a:extLst>
              <a:ext uri="{FF2B5EF4-FFF2-40B4-BE49-F238E27FC236}">
                <a16:creationId xmlns:a16="http://schemas.microsoft.com/office/drawing/2014/main" id="{53807695-09F2-47BB-8995-533C8046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91" y="4457772"/>
            <a:ext cx="2226480" cy="22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4">
            <a:extLst>
              <a:ext uri="{FF2B5EF4-FFF2-40B4-BE49-F238E27FC236}">
                <a16:creationId xmlns:a16="http://schemas.microsoft.com/office/drawing/2014/main" id="{1158EC5C-1519-4827-A348-2414B6DC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07" y="4347344"/>
            <a:ext cx="1725153" cy="22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5">
            <a:extLst>
              <a:ext uri="{FF2B5EF4-FFF2-40B4-BE49-F238E27FC236}">
                <a16:creationId xmlns:a16="http://schemas.microsoft.com/office/drawing/2014/main" id="{82CDF813-2160-4739-B490-DB2E27A5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97" y="4347344"/>
            <a:ext cx="1784133" cy="22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462">
            <a:extLst>
              <a:ext uri="{FF2B5EF4-FFF2-40B4-BE49-F238E27FC236}">
                <a16:creationId xmlns:a16="http://schemas.microsoft.com/office/drawing/2014/main" id="{325B047C-9F26-42E9-8F0F-AF4BC398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335" y="4347344"/>
            <a:ext cx="1695664" cy="22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9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BAC64-BAE3-4677-9687-95589ECF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CUENTO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FA8E9C-290F-42D8-8D74-4E35DA32C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400" b="1" dirty="0">
                <a:solidFill>
                  <a:schemeClr val="bg1"/>
                </a:solidFill>
              </a:rPr>
              <a:t>Texto LITERARIO.</a:t>
            </a:r>
          </a:p>
          <a:p>
            <a:pPr algn="just"/>
            <a:r>
              <a:rPr lang="es-CL" sz="2400" dirty="0">
                <a:solidFill>
                  <a:schemeClr val="bg1"/>
                </a:solidFill>
              </a:rPr>
              <a:t>El cuento es una </a:t>
            </a:r>
            <a:r>
              <a:rPr lang="es-CL" sz="2800" b="1" dirty="0">
                <a:solidFill>
                  <a:schemeClr val="bg1"/>
                </a:solidFill>
              </a:rPr>
              <a:t>narración breve de carácter ficcional</a:t>
            </a:r>
            <a:r>
              <a:rPr lang="es-CL" sz="2400" dirty="0">
                <a:solidFill>
                  <a:schemeClr val="bg1"/>
                </a:solidFill>
              </a:rPr>
              <a:t>, donde participan un </a:t>
            </a:r>
            <a:r>
              <a:rPr lang="es-CL" sz="2800" b="1" dirty="0">
                <a:solidFill>
                  <a:schemeClr val="bg1"/>
                </a:solidFill>
              </a:rPr>
              <a:t>grupo de personajes </a:t>
            </a:r>
            <a:r>
              <a:rPr lang="es-CL" sz="2400" dirty="0">
                <a:solidFill>
                  <a:schemeClr val="bg1"/>
                </a:solidFill>
              </a:rPr>
              <a:t>y contiene un </a:t>
            </a:r>
            <a:r>
              <a:rPr lang="es-CL" sz="2800" b="1" dirty="0">
                <a:solidFill>
                  <a:schemeClr val="bg1"/>
                </a:solidFill>
              </a:rPr>
              <a:t>argumento sencillo</a:t>
            </a:r>
            <a:r>
              <a:rPr lang="es-CL" sz="2400" dirty="0">
                <a:solidFill>
                  <a:schemeClr val="bg1"/>
                </a:solidFill>
              </a:rPr>
              <a:t>, es decir, </a:t>
            </a:r>
            <a:r>
              <a:rPr lang="es-CL" sz="2400" u="sng" dirty="0">
                <a:solidFill>
                  <a:schemeClr val="bg1"/>
                </a:solidFill>
              </a:rPr>
              <a:t>algo inventado donde ocurren situaciones protagonizadas por personajes. </a:t>
            </a:r>
          </a:p>
          <a:p>
            <a:pPr algn="just"/>
            <a:r>
              <a:rPr lang="es-CL" sz="2400" dirty="0">
                <a:solidFill>
                  <a:schemeClr val="bg1"/>
                </a:solidFill>
              </a:rPr>
              <a:t>El cuento en sus inicios </a:t>
            </a:r>
            <a:r>
              <a:rPr lang="es-CL" sz="2800" b="1" dirty="0">
                <a:solidFill>
                  <a:schemeClr val="bg1"/>
                </a:solidFill>
              </a:rPr>
              <a:t>era transmitido de forma oral</a:t>
            </a:r>
            <a:r>
              <a:rPr lang="es-CL" sz="2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L" sz="2400" dirty="0">
                <a:solidFill>
                  <a:schemeClr val="bg1"/>
                </a:solidFill>
              </a:rPr>
              <a:t>Son </a:t>
            </a:r>
            <a:r>
              <a:rPr lang="es-CL" sz="2400" b="1" dirty="0">
                <a:solidFill>
                  <a:schemeClr val="bg1"/>
                </a:solidFill>
              </a:rPr>
              <a:t>escritos por un autor</a:t>
            </a:r>
            <a:r>
              <a:rPr lang="es-CL" sz="2400" dirty="0">
                <a:solidFill>
                  <a:schemeClr val="bg1"/>
                </a:solidFill>
              </a:rPr>
              <a:t>,</a:t>
            </a:r>
            <a:r>
              <a:rPr lang="es-CL" dirty="0">
                <a:solidFill>
                  <a:schemeClr val="bg1"/>
                </a:solidFill>
              </a:rPr>
              <a:t> pero dentro de la narración podemos distinguir a alguien que narra la historia, o nos la cuenta.</a:t>
            </a:r>
            <a:endParaRPr lang="es-CL" sz="2400" dirty="0">
              <a:solidFill>
                <a:schemeClr val="bg1"/>
              </a:solidFill>
            </a:endParaRPr>
          </a:p>
          <a:p>
            <a:pPr algn="just"/>
            <a:endParaRPr lang="es-CL" sz="2400" dirty="0">
              <a:solidFill>
                <a:schemeClr val="bg1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49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BDE7F-DAB6-4990-BD13-A435958B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PARTES DEL CUENTO: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9691A-F4A1-44BB-8065-EB37E1E93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L" sz="2800" b="1" dirty="0">
                <a:solidFill>
                  <a:srgbClr val="FF0000"/>
                </a:solidFill>
              </a:rPr>
              <a:t>INTRODUCCIÓN</a:t>
            </a:r>
            <a:r>
              <a:rPr lang="es-CL" dirty="0">
                <a:solidFill>
                  <a:schemeClr val="bg1"/>
                </a:solidFill>
              </a:rPr>
              <a:t>: También llamado </a:t>
            </a:r>
            <a:r>
              <a:rPr lang="es-CL" sz="2400" b="1" dirty="0">
                <a:solidFill>
                  <a:schemeClr val="bg1"/>
                </a:solidFill>
              </a:rPr>
              <a:t>inicio</a:t>
            </a:r>
            <a:r>
              <a:rPr lang="es-CL" dirty="0">
                <a:solidFill>
                  <a:schemeClr val="bg1"/>
                </a:solidFill>
              </a:rPr>
              <a:t>. Corresponde a la parte inicial de la historia, donde se presentan los personajes y sus propósitos en el relato. </a:t>
            </a:r>
          </a:p>
          <a:p>
            <a:pPr lvl="0"/>
            <a:r>
              <a:rPr lang="es-CL" sz="2800" b="1" dirty="0">
                <a:solidFill>
                  <a:srgbClr val="FF0000"/>
                </a:solidFill>
              </a:rPr>
              <a:t>DESARROLLO: </a:t>
            </a:r>
            <a:r>
              <a:rPr lang="es-CL" dirty="0">
                <a:solidFill>
                  <a:schemeClr val="bg1"/>
                </a:solidFill>
              </a:rPr>
              <a:t>También llamado </a:t>
            </a:r>
            <a:r>
              <a:rPr lang="es-CL" sz="2400" b="1" dirty="0">
                <a:solidFill>
                  <a:schemeClr val="bg1"/>
                </a:solidFill>
              </a:rPr>
              <a:t>nudo</a:t>
            </a:r>
            <a:r>
              <a:rPr lang="es-CL" dirty="0">
                <a:solidFill>
                  <a:schemeClr val="bg1"/>
                </a:solidFill>
              </a:rPr>
              <a:t>. En esta parte </a:t>
            </a:r>
            <a:r>
              <a:rPr lang="es-CL" sz="2400" b="1" dirty="0">
                <a:solidFill>
                  <a:schemeClr val="bg1"/>
                </a:solidFill>
              </a:rPr>
              <a:t>se presenta el conflicto o el problema de la historia</a:t>
            </a:r>
            <a:r>
              <a:rPr lang="es-CL" dirty="0">
                <a:solidFill>
                  <a:schemeClr val="bg1"/>
                </a:solidFill>
              </a:rPr>
              <a:t>, va tomando forma el cuento y suceden los hechos más importantes. El nudo se genera con la alteración de lo que fue presentado en la introducción. </a:t>
            </a:r>
          </a:p>
          <a:p>
            <a:pPr lvl="0"/>
            <a:r>
              <a:rPr lang="es-CL" sz="2800" b="1" dirty="0">
                <a:solidFill>
                  <a:srgbClr val="FF0000"/>
                </a:solidFill>
              </a:rPr>
              <a:t>DESENLACE: </a:t>
            </a:r>
            <a:r>
              <a:rPr lang="es-CL" dirty="0">
                <a:solidFill>
                  <a:schemeClr val="bg1"/>
                </a:solidFill>
              </a:rPr>
              <a:t>También llamado</a:t>
            </a:r>
            <a:r>
              <a:rPr lang="es-CL" sz="2400" b="1" dirty="0">
                <a:solidFill>
                  <a:schemeClr val="bg1"/>
                </a:solidFill>
              </a:rPr>
              <a:t> final</a:t>
            </a:r>
            <a:r>
              <a:rPr lang="es-CL" dirty="0">
                <a:solidFill>
                  <a:schemeClr val="bg1"/>
                </a:solidFill>
              </a:rPr>
              <a:t>. Aquí se produce el </a:t>
            </a:r>
            <a:r>
              <a:rPr lang="es-CL" sz="2400" b="1" dirty="0">
                <a:solidFill>
                  <a:schemeClr val="bg1"/>
                </a:solidFill>
              </a:rPr>
              <a:t>clímax</a:t>
            </a:r>
            <a:r>
              <a:rPr lang="es-CL" dirty="0">
                <a:solidFill>
                  <a:schemeClr val="bg1"/>
                </a:solidFill>
              </a:rPr>
              <a:t> de la historia, se dan las soluciones y </a:t>
            </a:r>
            <a:r>
              <a:rPr lang="es-CL" sz="2400" b="1" dirty="0">
                <a:solidFill>
                  <a:schemeClr val="bg1"/>
                </a:solidFill>
              </a:rPr>
              <a:t>finaliza la narración</a:t>
            </a:r>
            <a:r>
              <a:rPr lang="es-CL" dirty="0">
                <a:solidFill>
                  <a:schemeClr val="bg1"/>
                </a:solidFill>
              </a:rPr>
              <a:t>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7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5F5C2-8B37-4DDB-92D5-1EF55D0F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DEL CUENTO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9631EBB0-6EC1-4A3C-A7EA-3D51B5FD8BCA}"/>
              </a:ext>
            </a:extLst>
          </p:cNvPr>
          <p:cNvSpPr/>
          <p:nvPr/>
        </p:nvSpPr>
        <p:spPr>
          <a:xfrm>
            <a:off x="840061" y="1872344"/>
            <a:ext cx="319491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FICCIÓN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244A5F-F349-4DD3-B0A9-61097BB85FCA}"/>
              </a:ext>
            </a:extLst>
          </p:cNvPr>
          <p:cNvSpPr txBox="1"/>
          <p:nvPr/>
        </p:nvSpPr>
        <p:spPr>
          <a:xfrm>
            <a:off x="4557484" y="2094078"/>
            <a:ext cx="7329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Los cuentos no son reales, son inventados 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El cuento siempre se presenta en una estructura de secuencia donde se expone su argumento. 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La mayoría de veces hay variados personajes, pero siempre habrá uno más importante, éste es el personaje principal. Luego tenemos los personajes secundarios e incluso terciarios.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Debe ser leído de principio a fin para cumplir con la finalidad de sea comprendido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Párrafo: unidad comunicativa formada por una serie de oraciones. También puede presentar diálogos. 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999BEC2-88DC-4699-B9DB-57B97F4B3B6F}"/>
              </a:ext>
            </a:extLst>
          </p:cNvPr>
          <p:cNvSpPr/>
          <p:nvPr/>
        </p:nvSpPr>
        <p:spPr>
          <a:xfrm>
            <a:off x="840061" y="2749257"/>
            <a:ext cx="3194910" cy="98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SU ARGUMENTO ES SECUENCIAL 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C5A285A-5B00-4403-8ECA-3DCDEF5846E4}"/>
              </a:ext>
            </a:extLst>
          </p:cNvPr>
          <p:cNvSpPr/>
          <p:nvPr/>
        </p:nvSpPr>
        <p:spPr>
          <a:xfrm>
            <a:off x="840061" y="3801541"/>
            <a:ext cx="3194910" cy="9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TIENE PERSONAJE PRINCIPAL 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0B33053-093B-44BC-9A80-50EA12C2FEDD}"/>
              </a:ext>
            </a:extLst>
          </p:cNvPr>
          <p:cNvSpPr/>
          <p:nvPr/>
        </p:nvSpPr>
        <p:spPr>
          <a:xfrm>
            <a:off x="840061" y="4913086"/>
            <a:ext cx="319491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TIENE UNIDAD DE EFECTO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89A42FE-02C2-4E09-970E-80CE87B271E3}"/>
              </a:ext>
            </a:extLst>
          </p:cNvPr>
          <p:cNvSpPr/>
          <p:nvPr/>
        </p:nvSpPr>
        <p:spPr>
          <a:xfrm>
            <a:off x="840061" y="5908464"/>
            <a:ext cx="319491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SE ESCRIBE EN PÁRRAFOS </a:t>
            </a:r>
          </a:p>
        </p:txBody>
      </p:sp>
    </p:spTree>
    <p:extLst>
      <p:ext uri="{BB962C8B-B14F-4D97-AF65-F5344CB8AC3E}">
        <p14:creationId xmlns:p14="http://schemas.microsoft.com/office/powerpoint/2010/main" val="394701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9F548-3052-4719-A305-991D989C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DEL CUENTO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7E2996E0-09CA-4FCF-A3F4-25161570CD68}"/>
              </a:ext>
            </a:extLst>
          </p:cNvPr>
          <p:cNvSpPr/>
          <p:nvPr/>
        </p:nvSpPr>
        <p:spPr>
          <a:xfrm>
            <a:off x="840061" y="1872344"/>
            <a:ext cx="319491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PRESENTA AUTOR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92101-CA2A-47E2-9962-9A3FAAD67963}"/>
              </a:ext>
            </a:extLst>
          </p:cNvPr>
          <p:cNvSpPr txBox="1"/>
          <p:nvPr/>
        </p:nvSpPr>
        <p:spPr>
          <a:xfrm>
            <a:off x="4238170" y="2006992"/>
            <a:ext cx="77070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Quien escribe el cuento, el cuál está escrito por lo general debajo o al final del texto.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Es quien cuenta la historia. </a:t>
            </a:r>
          </a:p>
          <a:p>
            <a:r>
              <a:rPr lang="es-CL" dirty="0">
                <a:solidFill>
                  <a:schemeClr val="bg1"/>
                </a:solidFill>
              </a:rPr>
              <a:t>Hay tipos: 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Para cumplir con todo lo anterior. 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526FDED-7B30-4E5B-994A-76184562954B}"/>
              </a:ext>
            </a:extLst>
          </p:cNvPr>
          <p:cNvSpPr/>
          <p:nvPr/>
        </p:nvSpPr>
        <p:spPr>
          <a:xfrm>
            <a:off x="840061" y="2888007"/>
            <a:ext cx="319491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TIENE NARRADOR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6156B6C-DC35-48C8-9500-58FF714D2113}"/>
              </a:ext>
            </a:extLst>
          </p:cNvPr>
          <p:cNvSpPr/>
          <p:nvPr/>
        </p:nvSpPr>
        <p:spPr>
          <a:xfrm>
            <a:off x="840061" y="5870693"/>
            <a:ext cx="319491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ES BREVE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A074F8-DA5F-467B-9978-C6272234F7E1}"/>
              </a:ext>
            </a:extLst>
          </p:cNvPr>
          <p:cNvSpPr txBox="1"/>
          <p:nvPr/>
        </p:nvSpPr>
        <p:spPr>
          <a:xfrm>
            <a:off x="840061" y="3700868"/>
            <a:ext cx="11105196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OMNISCIENTE: </a:t>
            </a:r>
            <a:r>
              <a:rPr lang="es-CL" b="1" dirty="0">
                <a:solidFill>
                  <a:srgbClr val="FF0000"/>
                </a:solidFill>
              </a:rPr>
              <a:t>Conoce toda la historia</a:t>
            </a:r>
            <a:r>
              <a:rPr lang="es-CL" b="1" dirty="0">
                <a:solidFill>
                  <a:schemeClr val="bg2">
                    <a:lumMod val="75000"/>
                  </a:schemeClr>
                </a:solidFill>
              </a:rPr>
              <a:t>, incluso lo que piensa y sienten los personajes. </a:t>
            </a:r>
            <a:r>
              <a:rPr lang="es-CL" b="1" dirty="0">
                <a:solidFill>
                  <a:srgbClr val="FF0000"/>
                </a:solidFill>
              </a:rPr>
              <a:t>Narra en 3ra persona</a:t>
            </a:r>
            <a:r>
              <a:rPr lang="es-CL" b="1" dirty="0">
                <a:solidFill>
                  <a:schemeClr val="bg2">
                    <a:lumMod val="75000"/>
                  </a:schemeClr>
                </a:solidFill>
              </a:rPr>
              <a:t>: el/ella/ellos/ellas. </a:t>
            </a:r>
          </a:p>
          <a:p>
            <a:pPr algn="just"/>
            <a:endParaRPr lang="es-CL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PERSONAJE O PROTAGONISTA: </a:t>
            </a:r>
            <a:r>
              <a:rPr lang="es-CL" b="1" dirty="0">
                <a:solidFill>
                  <a:srgbClr val="FF0000"/>
                </a:solidFill>
              </a:rPr>
              <a:t>Narra su propia historia</a:t>
            </a:r>
            <a:r>
              <a:rPr lang="es-CL" b="1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s-CL" b="1" dirty="0">
                <a:solidFill>
                  <a:srgbClr val="FF0000"/>
                </a:solidFill>
              </a:rPr>
              <a:t>Narra en 1ra persona</a:t>
            </a:r>
            <a:r>
              <a:rPr lang="es-CL" b="1" dirty="0">
                <a:solidFill>
                  <a:schemeClr val="bg2">
                    <a:lumMod val="75000"/>
                  </a:schemeClr>
                </a:solidFill>
              </a:rPr>
              <a:t>: yo </a:t>
            </a:r>
          </a:p>
          <a:p>
            <a:pPr algn="just"/>
            <a:endParaRPr lang="es-CL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TESTIGO: </a:t>
            </a:r>
            <a:r>
              <a:rPr lang="es-CL" b="1" dirty="0">
                <a:solidFill>
                  <a:srgbClr val="FF0000"/>
                </a:solidFill>
              </a:rPr>
              <a:t>Cuenta lo que vio o escuchó. Menciona lo que hacen o dicen los personajes</a:t>
            </a:r>
            <a:r>
              <a:rPr lang="es-CL" b="1" dirty="0">
                <a:solidFill>
                  <a:schemeClr val="bg2">
                    <a:lumMod val="75000"/>
                  </a:schemeClr>
                </a:solidFill>
              </a:rPr>
              <a:t>, pero no lo que sienten o piensan. También narra en 3ra persona: el/ella/ellos/ellas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024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FDAD9-ED9F-4CC0-8FF1-29A1BAED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RECONOCER UN CUENTO VISUALMENTE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76C43-8D1E-4EE3-9970-1B19E593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20 Cuentos maravillosos para practicar la lectura | Cuentos cortos ...">
            <a:extLst>
              <a:ext uri="{FF2B5EF4-FFF2-40B4-BE49-F238E27FC236}">
                <a16:creationId xmlns:a16="http://schemas.microsoft.com/office/drawing/2014/main" id="{24FC7634-4F33-4AD2-B14B-868482460B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90" y="1989137"/>
            <a:ext cx="3172052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8152FE-6F9A-45CE-AB60-62FD2F75B1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27" y="2034223"/>
            <a:ext cx="3405686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23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9E924-C0DD-4869-BBE3-F00F15BC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87" y="230051"/>
            <a:ext cx="5703799" cy="1508760"/>
          </a:xfrm>
        </p:spPr>
        <p:txBody>
          <a:bodyPr>
            <a:normAutofit fontScale="90000"/>
          </a:bodyPr>
          <a:lstStyle/>
          <a:p>
            <a:r>
              <a:rPr lang="es-CL" dirty="0"/>
              <a:t>ANALICEMOS UN CUENTO SEGÚN CARACTERÍSTICAS DADAS ANTERIORMENTE: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03B43A-7604-42ED-86F6-245E237F2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9" t="19879" r="36310" b="14692"/>
          <a:stretch/>
        </p:blipFill>
        <p:spPr>
          <a:xfrm>
            <a:off x="6807201" y="0"/>
            <a:ext cx="5384800" cy="6932928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CF6C367-86DC-46EE-AEAA-700B09C7CB50}"/>
              </a:ext>
            </a:extLst>
          </p:cNvPr>
          <p:cNvCxnSpPr>
            <a:cxnSpLocks/>
          </p:cNvCxnSpPr>
          <p:nvPr/>
        </p:nvCxnSpPr>
        <p:spPr>
          <a:xfrm flipH="1">
            <a:off x="3900713" y="466834"/>
            <a:ext cx="3490688" cy="2005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7F01273-A434-427B-978A-C4B86AAB2163}"/>
              </a:ext>
            </a:extLst>
          </p:cNvPr>
          <p:cNvCxnSpPr>
            <a:cxnSpLocks/>
          </p:cNvCxnSpPr>
          <p:nvPr/>
        </p:nvCxnSpPr>
        <p:spPr>
          <a:xfrm flipH="1">
            <a:off x="3900713" y="6676299"/>
            <a:ext cx="29064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EF96F52-A495-437B-BAFB-BAF7F3C81538}"/>
              </a:ext>
            </a:extLst>
          </p:cNvPr>
          <p:cNvCxnSpPr>
            <a:cxnSpLocks/>
          </p:cNvCxnSpPr>
          <p:nvPr/>
        </p:nvCxnSpPr>
        <p:spPr>
          <a:xfrm flipH="1">
            <a:off x="5196114" y="4608013"/>
            <a:ext cx="16110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AEF2AD-9233-41F5-876B-D651FDDE019E}"/>
              </a:ext>
            </a:extLst>
          </p:cNvPr>
          <p:cNvCxnSpPr>
            <a:cxnSpLocks/>
          </p:cNvCxnSpPr>
          <p:nvPr/>
        </p:nvCxnSpPr>
        <p:spPr>
          <a:xfrm flipH="1">
            <a:off x="3251200" y="3570242"/>
            <a:ext cx="355600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C3E549C-A71B-4BEC-AF6E-5A5DCF7F68A2}"/>
              </a:ext>
            </a:extLst>
          </p:cNvPr>
          <p:cNvSpPr/>
          <p:nvPr/>
        </p:nvSpPr>
        <p:spPr>
          <a:xfrm>
            <a:off x="6807201" y="0"/>
            <a:ext cx="2859313" cy="404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CE2CE1-86C4-473A-A56D-C95251A57D1D}"/>
              </a:ext>
            </a:extLst>
          </p:cNvPr>
          <p:cNvSpPr/>
          <p:nvPr/>
        </p:nvSpPr>
        <p:spPr>
          <a:xfrm>
            <a:off x="6836235" y="3308166"/>
            <a:ext cx="5036451" cy="610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3232C4A-696C-4967-A644-F6E790CD70E1}"/>
              </a:ext>
            </a:extLst>
          </p:cNvPr>
          <p:cNvSpPr/>
          <p:nvPr/>
        </p:nvSpPr>
        <p:spPr>
          <a:xfrm>
            <a:off x="6836235" y="4477133"/>
            <a:ext cx="3106051" cy="240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26118B7-0EB7-4E42-829D-1DC6E20D81F4}"/>
              </a:ext>
            </a:extLst>
          </p:cNvPr>
          <p:cNvSpPr/>
          <p:nvPr/>
        </p:nvSpPr>
        <p:spPr>
          <a:xfrm>
            <a:off x="6807201" y="6556294"/>
            <a:ext cx="3106051" cy="240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749C409-8B75-45C4-B235-C67AD1536AD5}"/>
              </a:ext>
            </a:extLst>
          </p:cNvPr>
          <p:cNvSpPr/>
          <p:nvPr/>
        </p:nvSpPr>
        <p:spPr>
          <a:xfrm>
            <a:off x="7444473" y="579267"/>
            <a:ext cx="3862156" cy="16641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AE071DA2-49B2-4725-AFB1-F9C86AF2F283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5664167" y="1655550"/>
            <a:ext cx="1727236" cy="11888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DB4DD4B-6651-4D68-9A22-F4BCEEC170FA}"/>
              </a:ext>
            </a:extLst>
          </p:cNvPr>
          <p:cNvSpPr txBox="1"/>
          <p:nvPr/>
        </p:nvSpPr>
        <p:spPr>
          <a:xfrm>
            <a:off x="1501979" y="2336338"/>
            <a:ext cx="2398734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TITULO DEL CUENTO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68797E-D93B-4BBB-8687-1E3D82292062}"/>
              </a:ext>
            </a:extLst>
          </p:cNvPr>
          <p:cNvSpPr txBox="1"/>
          <p:nvPr/>
        </p:nvSpPr>
        <p:spPr>
          <a:xfrm>
            <a:off x="4084889" y="2659733"/>
            <a:ext cx="1579278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PERSONAJES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DABC976-194B-4CEE-9852-B5C2C83C0E91}"/>
              </a:ext>
            </a:extLst>
          </p:cNvPr>
          <p:cNvSpPr txBox="1"/>
          <p:nvPr/>
        </p:nvSpPr>
        <p:spPr>
          <a:xfrm>
            <a:off x="2034406" y="3429000"/>
            <a:ext cx="1187761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PÁRRAFO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C60635E-4111-41E8-9A18-95B33F624B76}"/>
              </a:ext>
            </a:extLst>
          </p:cNvPr>
          <p:cNvSpPr txBox="1"/>
          <p:nvPr/>
        </p:nvSpPr>
        <p:spPr>
          <a:xfrm>
            <a:off x="3893578" y="4412472"/>
            <a:ext cx="1169487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DIÁLOGO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2612B85-3B52-42A4-B750-22C6DEEC9A82}"/>
              </a:ext>
            </a:extLst>
          </p:cNvPr>
          <p:cNvSpPr txBox="1"/>
          <p:nvPr/>
        </p:nvSpPr>
        <p:spPr>
          <a:xfrm>
            <a:off x="2944382" y="6488668"/>
            <a:ext cx="938847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AUTOR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5782004-B7EA-4540-A209-497EDBE91292}"/>
              </a:ext>
            </a:extLst>
          </p:cNvPr>
          <p:cNvSpPr txBox="1"/>
          <p:nvPr/>
        </p:nvSpPr>
        <p:spPr>
          <a:xfrm>
            <a:off x="314218" y="3918777"/>
            <a:ext cx="1196161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ES BREVE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DAEB0E-DDD6-47B8-9262-4B7A422C3A57}"/>
              </a:ext>
            </a:extLst>
          </p:cNvPr>
          <p:cNvSpPr txBox="1"/>
          <p:nvPr/>
        </p:nvSpPr>
        <p:spPr>
          <a:xfrm>
            <a:off x="314218" y="4423347"/>
            <a:ext cx="2645148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TIENE PARTES VISIBLES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B78664E-32E8-4DE7-AD62-365451D5F488}"/>
              </a:ext>
            </a:extLst>
          </p:cNvPr>
          <p:cNvSpPr txBox="1"/>
          <p:nvPr/>
        </p:nvSpPr>
        <p:spPr>
          <a:xfrm>
            <a:off x="305818" y="4913124"/>
            <a:ext cx="1776897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ES INVENTADO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EB75B1B-0981-453A-9202-582F6456D10A}"/>
              </a:ext>
            </a:extLst>
          </p:cNvPr>
          <p:cNvSpPr txBox="1"/>
          <p:nvPr/>
        </p:nvSpPr>
        <p:spPr>
          <a:xfrm>
            <a:off x="314218" y="5419113"/>
            <a:ext cx="2093843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TIENE NARRADOR</a:t>
            </a:r>
          </a:p>
        </p:txBody>
      </p:sp>
    </p:spTree>
    <p:extLst>
      <p:ext uri="{BB962C8B-B14F-4D97-AF65-F5344CB8AC3E}">
        <p14:creationId xmlns:p14="http://schemas.microsoft.com/office/powerpoint/2010/main" val="41703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BD199-1819-48FE-B761-639B9CF8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PUEDO TRABAJAR UN CUENTO?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4A725-05F6-400D-907E-9BD5D4FF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719" y="5705145"/>
            <a:ext cx="9784080" cy="115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CAPERUCITA ROJA</a:t>
            </a:r>
          </a:p>
        </p:txBody>
      </p:sp>
      <p:pic>
        <p:nvPicPr>
          <p:cNvPr id="3074" name="Picture 2" descr="CAPERUCITA ROJA - Club de Escritura Fuentetaja">
            <a:extLst>
              <a:ext uri="{FF2B5EF4-FFF2-40B4-BE49-F238E27FC236}">
                <a16:creationId xmlns:a16="http://schemas.microsoft.com/office/drawing/2014/main" id="{E3B0E0C2-5602-4EF2-8910-8742B955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1" y="1440702"/>
            <a:ext cx="4357914" cy="39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perucita roja">
            <a:extLst>
              <a:ext uri="{FF2B5EF4-FFF2-40B4-BE49-F238E27FC236}">
                <a16:creationId xmlns:a16="http://schemas.microsoft.com/office/drawing/2014/main" id="{278BEA08-904F-4F79-A6FB-E370AC46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27837" r="-22" b="22752"/>
          <a:stretch/>
        </p:blipFill>
        <p:spPr bwMode="auto">
          <a:xfrm>
            <a:off x="2523719" y="1240970"/>
            <a:ext cx="6252709" cy="43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0</TotalTime>
  <Words>936</Words>
  <Application>Microsoft Office PowerPoint</Application>
  <PresentationFormat>Panorámica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Corbel</vt:lpstr>
      <vt:lpstr>Trebuchet MS</vt:lpstr>
      <vt:lpstr>Wingdings</vt:lpstr>
      <vt:lpstr>Con bandas</vt:lpstr>
      <vt:lpstr>EL CUENTO  TODOS LOS CURSOS  DE NIVELACIÓN</vt:lpstr>
      <vt:lpstr>TEXTOS LITERARIOS Y  TEXTOS NO LITERARIOS </vt:lpstr>
      <vt:lpstr>EL CUENTO</vt:lpstr>
      <vt:lpstr>PARTES DEL CUENTO:</vt:lpstr>
      <vt:lpstr>CARACTERÍSTICAS DEL CUENTO </vt:lpstr>
      <vt:lpstr>CARACTERÍSTICAS DEL CUENTO </vt:lpstr>
      <vt:lpstr>RECONOCER UN CUENTO VISUALMENTE</vt:lpstr>
      <vt:lpstr>ANALICEMOS UN CUENTO SEGÚN CARACTERÍSTICAS DADAS ANTERIORMENTE: </vt:lpstr>
      <vt:lpstr>¿CÓMO PUEDO TRABAJAR UN CUENTO?</vt:lpstr>
      <vt:lpstr>A simple vista puedo: </vt:lpstr>
      <vt:lpstr>Al leerlo puedo: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Márquez Escalona</dc:creator>
  <cp:lastModifiedBy>Melissa Márquez Escalona</cp:lastModifiedBy>
  <cp:revision>18</cp:revision>
  <dcterms:created xsi:type="dcterms:W3CDTF">2020-05-08T00:17:45Z</dcterms:created>
  <dcterms:modified xsi:type="dcterms:W3CDTF">2020-05-08T23:18:46Z</dcterms:modified>
</cp:coreProperties>
</file>